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67" r:id="rId4"/>
    <p:sldId id="277" r:id="rId5"/>
    <p:sldId id="278" r:id="rId6"/>
    <p:sldId id="279" r:id="rId7"/>
    <p:sldId id="268" r:id="rId8"/>
    <p:sldId id="269" r:id="rId9"/>
    <p:sldId id="270" r:id="rId10"/>
    <p:sldId id="280" r:id="rId11"/>
  </p:sldIdLst>
  <p:sldSz cx="18288000" cy="10287000"/>
  <p:notesSz cx="6858000" cy="9144000"/>
  <p:embeddedFontLst>
    <p:embeddedFont>
      <p:font typeface="Object Sans" panose="020B0604020202020204" charset="0"/>
      <p:regular r:id="rId12"/>
      <p:bold r:id="rId13"/>
      <p:italic r:id="rId14"/>
      <p:boldItalic r:id="rId15"/>
    </p:embeddedFont>
    <p:embeddedFont>
      <p:font typeface="Object Sans Bold" panose="020B0604020202020204" charset="0"/>
      <p:regular r:id="rId16"/>
      <p:bold r:id="rId17"/>
      <p:italic r:id="rId18"/>
      <p:boldItalic r:id="rId19"/>
    </p:embeddedFont>
    <p:embeddedFont>
      <p:font typeface="Open Sauce Bold" panose="020B0604020202020204" charset="0"/>
      <p:regular r:id="rId20"/>
      <p:bold r:id="rId21"/>
      <p:italic r:id="rId22"/>
      <p:boldItalic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Bold" panose="00000800000000000000" charset="0"/>
      <p:regular r:id="rId28"/>
      <p:bold r:id="rId29"/>
    </p:embeddedFont>
    <p:embeddedFont>
      <p:font typeface="Poppins Bold Italics" panose="020B0604020202020204" charset="0"/>
      <p:regular r:id="rId30"/>
      <p:bold r:id="rId31"/>
      <p:italic r:id="rId32"/>
      <p:boldItalic r:id="rId33"/>
    </p:embeddedFont>
    <p:embeddedFont>
      <p:font typeface="Poppins Italics" panose="020B0604020202020204" charset="0"/>
      <p:regular r:id="rId34"/>
      <p:bold r:id="rId35"/>
      <p:italic r:id="rId36"/>
      <p:boldItalic r:id="rId37"/>
    </p:embeddedFont>
    <p:embeddedFont>
      <p:font typeface="Poppins Medium" panose="00000600000000000000" pitchFamily="2" charset="0"/>
      <p:regular r:id="rId38"/>
      <p:italic r:id="rId39"/>
    </p:embeddedFont>
    <p:embeddedFont>
      <p:font typeface="Poppins Semi-Bold" panose="020B0604020202020204" charset="0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BED43C-6CD6-18DF-217D-CC1C09A8E14B}" v="246" dt="2025-07-16T20:42:51.976"/>
    <p1510:client id="{8F755180-8A46-7243-A947-DB36C6E8EA51}" v="182" dt="2025-07-17T18:53:07.196"/>
    <p1510:client id="{CA8BA7EF-42CE-9481-EF47-88FB307D3BDB}" v="3" dt="2025-07-17T18:49:09.808"/>
    <p1510:client id="{DF58A3AF-07BE-6A09-7FBC-92F25438EE1A}" v="15" dt="2025-07-17T16:23:16.953"/>
    <p1510:client id="{F6FE4D69-E00A-B3E9-7E4D-AD9645D6B25F}" v="68" dt="2025-07-17T14:36:02.2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81"/>
  </p:normalViewPr>
  <p:slideViewPr>
    <p:cSldViewPr snapToGrid="0">
      <p:cViewPr varScale="1">
        <p:scale>
          <a:sx n="59" d="100"/>
          <a:sy n="59" d="100"/>
        </p:scale>
        <p:origin x="222" y="5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font" Target="fonts/font28.fntdata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font" Target="fonts/font26.fntdata"/><Relationship Id="rId40" Type="http://schemas.openxmlformats.org/officeDocument/2006/relationships/font" Target="fonts/font2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font" Target="fonts/font27.fntdata"/><Relationship Id="rId46" Type="http://schemas.microsoft.com/office/2015/10/relationships/revisionInfo" Target="revisionInfo.xml"/><Relationship Id="rId20" Type="http://schemas.openxmlformats.org/officeDocument/2006/relationships/font" Target="fonts/font9.fntdata"/><Relationship Id="rId41" Type="http://schemas.openxmlformats.org/officeDocument/2006/relationships/font" Target="fonts/font3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hat.openai.com/" TargetMode="External"/><Relationship Id="rId4" Type="http://schemas.openxmlformats.org/officeDocument/2006/relationships/hyperlink" Target="https://www.kaggle.com/datasets/htagholdings/property-sa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69" r="-18610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-2767932" y="2237888"/>
            <a:ext cx="12228634" cy="5811224"/>
            <a:chOff x="0" y="0"/>
            <a:chExt cx="2487964" cy="11823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87964" cy="1182317"/>
            </a:xfrm>
            <a:custGeom>
              <a:avLst/>
              <a:gdLst/>
              <a:ahLst/>
              <a:cxnLst/>
              <a:rect l="l" t="t" r="r" b="b"/>
              <a:pathLst>
                <a:path w="2487964" h="1182317">
                  <a:moveTo>
                    <a:pt x="29122" y="0"/>
                  </a:moveTo>
                  <a:lnTo>
                    <a:pt x="2458842" y="0"/>
                  </a:lnTo>
                  <a:cubicBezTo>
                    <a:pt x="2474926" y="0"/>
                    <a:pt x="2487964" y="13039"/>
                    <a:pt x="2487964" y="29122"/>
                  </a:cubicBezTo>
                  <a:lnTo>
                    <a:pt x="2487964" y="1153194"/>
                  </a:lnTo>
                  <a:cubicBezTo>
                    <a:pt x="2487964" y="1169278"/>
                    <a:pt x="2474926" y="1182317"/>
                    <a:pt x="2458842" y="1182317"/>
                  </a:cubicBezTo>
                  <a:lnTo>
                    <a:pt x="29122" y="1182317"/>
                  </a:lnTo>
                  <a:cubicBezTo>
                    <a:pt x="13039" y="1182317"/>
                    <a:pt x="0" y="1169278"/>
                    <a:pt x="0" y="1153194"/>
                  </a:cubicBezTo>
                  <a:lnTo>
                    <a:pt x="0" y="29122"/>
                  </a:lnTo>
                  <a:cubicBezTo>
                    <a:pt x="0" y="13039"/>
                    <a:pt x="13039" y="0"/>
                    <a:pt x="29122" y="0"/>
                  </a:cubicBezTo>
                  <a:close/>
                </a:path>
              </a:pathLst>
            </a:custGeom>
            <a:solidFill>
              <a:srgbClr val="4D6563">
                <a:alpha val="93725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487964" cy="1239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02665" y="2874889"/>
            <a:ext cx="7326936" cy="4648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7878"/>
              </a:lnSpc>
              <a:spcBef>
                <a:spcPct val="0"/>
              </a:spcBef>
            </a:pPr>
            <a:r>
              <a:rPr lang="en-US" sz="164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Real Estate</a:t>
            </a:r>
          </a:p>
        </p:txBody>
      </p:sp>
      <p:sp>
        <p:nvSpPr>
          <p:cNvPr id="10" name="AutoShape 10"/>
          <p:cNvSpPr/>
          <p:nvPr/>
        </p:nvSpPr>
        <p:spPr>
          <a:xfrm>
            <a:off x="0" y="9134962"/>
            <a:ext cx="1359607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7453800" y="2666711"/>
            <a:ext cx="2365212" cy="815998"/>
          </a:xfrm>
          <a:custGeom>
            <a:avLst/>
            <a:gdLst/>
            <a:ahLst/>
            <a:cxnLst/>
            <a:rect l="l" t="t" r="r" b="b"/>
            <a:pathLst>
              <a:path w="2365212" h="815998">
                <a:moveTo>
                  <a:pt x="0" y="0"/>
                </a:moveTo>
                <a:lnTo>
                  <a:pt x="2365212" y="0"/>
                </a:lnTo>
                <a:lnTo>
                  <a:pt x="2365212" y="815998"/>
                </a:lnTo>
                <a:lnTo>
                  <a:pt x="0" y="815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15813804" y="279377"/>
            <a:ext cx="2365212" cy="815998"/>
          </a:xfrm>
          <a:custGeom>
            <a:avLst/>
            <a:gdLst/>
            <a:ahLst/>
            <a:cxnLst/>
            <a:rect l="l" t="t" r="r" b="b"/>
            <a:pathLst>
              <a:path w="2365212" h="815998">
                <a:moveTo>
                  <a:pt x="0" y="0"/>
                </a:moveTo>
                <a:lnTo>
                  <a:pt x="2365212" y="0"/>
                </a:lnTo>
                <a:lnTo>
                  <a:pt x="2365212" y="815998"/>
                </a:lnTo>
                <a:lnTo>
                  <a:pt x="0" y="815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TextBox 19"/>
          <p:cNvSpPr txBox="1"/>
          <p:nvPr/>
        </p:nvSpPr>
        <p:spPr>
          <a:xfrm>
            <a:off x="14068895" y="6995274"/>
            <a:ext cx="3746282" cy="249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50" dirty="0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Team 6:</a:t>
            </a:r>
          </a:p>
          <a:p>
            <a:pPr>
              <a:lnSpc>
                <a:spcPts val="2799"/>
              </a:lnSpc>
            </a:pPr>
            <a:r>
              <a:rPr lang="en-US" sz="1950" dirty="0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Abi Joshua GEORGE Alessandro FRULLANI Mohammad ALNAJJAR Riccardo CORE </a:t>
            </a:r>
          </a:p>
          <a:p>
            <a:pPr>
              <a:lnSpc>
                <a:spcPts val="2799"/>
              </a:lnSpc>
            </a:pPr>
            <a:r>
              <a:rPr lang="en-US" sz="1950" dirty="0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Takato Suzuki </a:t>
            </a:r>
          </a:p>
          <a:p>
            <a:pPr>
              <a:lnSpc>
                <a:spcPts val="2799"/>
              </a:lnSpc>
            </a:pPr>
            <a:r>
              <a:rPr lang="en-US" sz="1950" dirty="0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Vamsi Krishna CHIGURUWADA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8021AFC6-2172-6A1D-BD2A-73A60FB199B6}"/>
              </a:ext>
            </a:extLst>
          </p:cNvPr>
          <p:cNvSpPr txBox="1"/>
          <p:nvPr/>
        </p:nvSpPr>
        <p:spPr>
          <a:xfrm>
            <a:off x="1066800" y="8179346"/>
            <a:ext cx="8309838" cy="34618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2799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in Finance Assignment A2: Predicting Property Prices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6D404-1057-D506-96E5-B4A9D86CA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C7D4AD0-7F60-E32D-236D-C7C6B632D891}"/>
              </a:ext>
            </a:extLst>
          </p:cNvPr>
          <p:cNvSpPr txBox="1"/>
          <p:nvPr/>
        </p:nvSpPr>
        <p:spPr>
          <a:xfrm>
            <a:off x="281149" y="135676"/>
            <a:ext cx="8040274" cy="1020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200"/>
              </a:lnSpc>
            </a:pPr>
            <a:r>
              <a:rPr lang="en-US" sz="4000" b="1" dirty="0">
                <a:solidFill>
                  <a:srgbClr val="273540"/>
                </a:solidFill>
                <a:ea typeface="+mn-lt"/>
                <a:cs typeface="+mn-lt"/>
                <a:sym typeface="Poppins Semi-Bold"/>
              </a:rPr>
              <a:t>Advanced Analysis and Conclusions</a:t>
            </a:r>
            <a:endParaRPr lang="en-US" sz="4000" b="1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5F5A969-D6EF-E23F-83A9-DAAD7B1403FC}"/>
              </a:ext>
            </a:extLst>
          </p:cNvPr>
          <p:cNvGrpSpPr/>
          <p:nvPr/>
        </p:nvGrpSpPr>
        <p:grpSpPr>
          <a:xfrm>
            <a:off x="281148" y="1381203"/>
            <a:ext cx="7398533" cy="65230"/>
            <a:chOff x="0" y="0"/>
            <a:chExt cx="1948585" cy="1718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8677779-529B-652D-610C-74490208A0D9}"/>
                </a:ext>
              </a:extLst>
            </p:cNvPr>
            <p:cNvSpPr/>
            <p:nvPr/>
          </p:nvSpPr>
          <p:spPr>
            <a:xfrm>
              <a:off x="0" y="0"/>
              <a:ext cx="1948585" cy="17180"/>
            </a:xfrm>
            <a:custGeom>
              <a:avLst/>
              <a:gdLst/>
              <a:ahLst/>
              <a:cxnLst/>
              <a:rect l="l" t="t" r="r" b="b"/>
              <a:pathLst>
                <a:path w="1948585" h="17180">
                  <a:moveTo>
                    <a:pt x="8590" y="0"/>
                  </a:moveTo>
                  <a:lnTo>
                    <a:pt x="1939995" y="0"/>
                  </a:lnTo>
                  <a:cubicBezTo>
                    <a:pt x="1942273" y="0"/>
                    <a:pt x="1944458" y="905"/>
                    <a:pt x="1946069" y="2516"/>
                  </a:cubicBezTo>
                  <a:cubicBezTo>
                    <a:pt x="1947680" y="4127"/>
                    <a:pt x="1948585" y="6312"/>
                    <a:pt x="1948585" y="8590"/>
                  </a:cubicBezTo>
                  <a:lnTo>
                    <a:pt x="1948585" y="8590"/>
                  </a:lnTo>
                  <a:cubicBezTo>
                    <a:pt x="1948585" y="13334"/>
                    <a:pt x="1944739" y="17180"/>
                    <a:pt x="1939995" y="17180"/>
                  </a:cubicBezTo>
                  <a:lnTo>
                    <a:pt x="8590" y="17180"/>
                  </a:lnTo>
                  <a:cubicBezTo>
                    <a:pt x="3846" y="17180"/>
                    <a:pt x="0" y="13334"/>
                    <a:pt x="0" y="8590"/>
                  </a:cubicBezTo>
                  <a:lnTo>
                    <a:pt x="0" y="8590"/>
                  </a:lnTo>
                  <a:cubicBezTo>
                    <a:pt x="0" y="3846"/>
                    <a:pt x="3846" y="0"/>
                    <a:pt x="8590" y="0"/>
                  </a:cubicBezTo>
                  <a:close/>
                </a:path>
              </a:pathLst>
            </a:custGeom>
            <a:solidFill>
              <a:srgbClr val="AC815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73A96FA-C494-CAC6-F5DE-3238104EED70}"/>
                </a:ext>
              </a:extLst>
            </p:cNvPr>
            <p:cNvSpPr txBox="1"/>
            <p:nvPr/>
          </p:nvSpPr>
          <p:spPr>
            <a:xfrm>
              <a:off x="0" y="-57150"/>
              <a:ext cx="1948585" cy="74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10535052-A4D7-C25D-AC74-20786B6904EA}"/>
              </a:ext>
            </a:extLst>
          </p:cNvPr>
          <p:cNvGrpSpPr/>
          <p:nvPr/>
        </p:nvGrpSpPr>
        <p:grpSpPr>
          <a:xfrm>
            <a:off x="9788835" y="132479"/>
            <a:ext cx="7889649" cy="4039696"/>
            <a:chOff x="848218" y="4242366"/>
            <a:chExt cx="7889649" cy="4039696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809A68A-65B1-C0FC-5D8F-AD277D61A475}"/>
                </a:ext>
              </a:extLst>
            </p:cNvPr>
            <p:cNvSpPr txBox="1"/>
            <p:nvPr/>
          </p:nvSpPr>
          <p:spPr>
            <a:xfrm>
              <a:off x="848218" y="4242366"/>
              <a:ext cx="7889649" cy="4039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5080F34-88CE-9BFC-F1CD-7ECD39738457}"/>
                </a:ext>
              </a:extLst>
            </p:cNvPr>
            <p:cNvSpPr txBox="1"/>
            <p:nvPr/>
          </p:nvSpPr>
          <p:spPr>
            <a:xfrm>
              <a:off x="1263607" y="4955669"/>
              <a:ext cx="7018628" cy="341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0" lvl="1" indent="-215900" algn="l">
                <a:lnSpc>
                  <a:spcPts val="2800"/>
                </a:lnSpc>
                <a:buFont typeface="Arial"/>
                <a:buChar char="•"/>
              </a:pPr>
              <a:endParaRPr lang="en-US" sz="2000" u="none" strike="noStrike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ADAE7F87-4304-C395-CACA-4269B05B4658}"/>
                </a:ext>
              </a:extLst>
            </p:cNvPr>
            <p:cNvSpPr txBox="1"/>
            <p:nvPr/>
          </p:nvSpPr>
          <p:spPr>
            <a:xfrm>
              <a:off x="1238996" y="4595294"/>
              <a:ext cx="3590476" cy="34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14"/>
                </a:lnSpc>
                <a:spcBef>
                  <a:spcPct val="0"/>
                </a:spcBef>
              </a:pPr>
              <a:r>
                <a:rPr lang="en-US" sz="25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Key Takeaways</a:t>
              </a:r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11E691CF-9E88-17ED-05DA-8FDCECAC9193}"/>
              </a:ext>
            </a:extLst>
          </p:cNvPr>
          <p:cNvGrpSpPr/>
          <p:nvPr/>
        </p:nvGrpSpPr>
        <p:grpSpPr>
          <a:xfrm>
            <a:off x="1681147" y="2155750"/>
            <a:ext cx="14934079" cy="6613610"/>
            <a:chOff x="10427438" y="2400300"/>
            <a:chExt cx="6831862" cy="6582830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746D7301-B849-0C52-9F3D-59A29EB1A2D0}"/>
                </a:ext>
              </a:extLst>
            </p:cNvPr>
            <p:cNvSpPr txBox="1"/>
            <p:nvPr/>
          </p:nvSpPr>
          <p:spPr>
            <a:xfrm>
              <a:off x="11121384" y="3251906"/>
              <a:ext cx="1625192" cy="7114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6413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4D656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sz="2800" b="1" dirty="0">
                  <a:solidFill>
                    <a:schemeClr val="accent6">
                      <a:lumMod val="50000"/>
                    </a:schemeClr>
                  </a:solidFill>
                </a:rPr>
                <a:t>Predictive Modeling</a:t>
              </a:r>
              <a:endParaRPr lang="en-US" sz="2800" b="1" dirty="0">
                <a:solidFill>
                  <a:schemeClr val="accent6">
                    <a:lumMod val="50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F01ADA8-24E6-133E-6035-6BD36C7D844B}"/>
                </a:ext>
              </a:extLst>
            </p:cNvPr>
            <p:cNvSpPr txBox="1"/>
            <p:nvPr/>
          </p:nvSpPr>
          <p:spPr>
            <a:xfrm>
              <a:off x="10427438" y="4178727"/>
              <a:ext cx="2979295" cy="2011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>
                      <a:alpha val="80000"/>
                    </a:srgbClr>
                  </a:solidFill>
                  <a:ea typeface="+mn-lt"/>
                  <a:cs typeface="+mn-lt"/>
                  <a:sym typeface="Poppins"/>
                </a:rPr>
                <a:t>We implemented </a:t>
              </a:r>
              <a:r>
                <a:rPr lang="en-US" sz="2000" b="1" dirty="0">
                  <a:solidFill>
                    <a:srgbClr val="000000">
                      <a:alpha val="80000"/>
                    </a:srgbClr>
                  </a:solidFill>
                  <a:ea typeface="+mn-lt"/>
                  <a:cs typeface="+mn-lt"/>
                  <a:sym typeface="Poppins"/>
                </a:rPr>
                <a:t>Random Forest Regression</a:t>
              </a:r>
              <a:r>
                <a:rPr lang="en-US" sz="2000" dirty="0">
                  <a:solidFill>
                    <a:srgbClr val="000000">
                      <a:alpha val="80000"/>
                    </a:srgbClr>
                  </a:solidFill>
                  <a:ea typeface="+mn-lt"/>
                  <a:cs typeface="+mn-lt"/>
                  <a:sym typeface="Poppins"/>
                </a:rPr>
                <a:t> </a:t>
              </a:r>
              <a:r>
                <a:rPr lang="en-US" sz="2000" u="none" strike="noStrike" dirty="0">
                  <a:solidFill>
                    <a:srgbClr val="000000">
                      <a:alpha val="80000"/>
                    </a:srgbClr>
                  </a:solidFill>
                  <a:ea typeface="+mn-lt"/>
                  <a:cs typeface="+mn-lt"/>
                  <a:sym typeface="Poppins"/>
                </a:rPr>
                <a:t>to </a:t>
              </a:r>
              <a:r>
                <a:rPr lang="en-US" sz="2000" dirty="0">
                  <a:solidFill>
                    <a:srgbClr val="000000">
                      <a:alpha val="80000"/>
                    </a:srgbClr>
                  </a:solidFill>
                  <a:ea typeface="+mn-lt"/>
                  <a:cs typeface="+mn-lt"/>
                  <a:sym typeface="Poppins"/>
                </a:rPr>
                <a:t>estimate property prices using features such as number of bedrooms and property type.</a:t>
              </a:r>
              <a:endParaRPr lang="en-US" dirty="0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5039399-39F4-053A-DBA4-9D963C966414}"/>
                </a:ext>
              </a:extLst>
            </p:cNvPr>
            <p:cNvSpPr txBox="1"/>
            <p:nvPr/>
          </p:nvSpPr>
          <p:spPr>
            <a:xfrm>
              <a:off x="14280005" y="4233570"/>
              <a:ext cx="2979295" cy="2526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>
                      <a:alpha val="80000"/>
                    </a:srgbClr>
                  </a:solidFill>
                  <a:ea typeface="+mn-lt"/>
                  <a:cs typeface="+mn-lt"/>
                  <a:sym typeface="Poppins"/>
                </a:rPr>
                <a:t>To validate our approach, we compared Random Forest with </a:t>
              </a:r>
              <a:r>
                <a:rPr lang="en-US" sz="2000" b="1" dirty="0">
                  <a:solidFill>
                    <a:srgbClr val="000000">
                      <a:alpha val="80000"/>
                    </a:srgbClr>
                  </a:solidFill>
                  <a:ea typeface="+mn-lt"/>
                  <a:cs typeface="+mn-lt"/>
                  <a:sym typeface="Poppins"/>
                </a:rPr>
                <a:t>Linear Regression</a:t>
              </a:r>
              <a:r>
                <a:rPr lang="en-US" sz="2000" dirty="0">
                  <a:solidFill>
                    <a:srgbClr val="000000">
                      <a:alpha val="80000"/>
                    </a:srgbClr>
                  </a:solidFill>
                  <a:ea typeface="+mn-lt"/>
                  <a:cs typeface="+mn-lt"/>
                  <a:sym typeface="Poppins"/>
                </a:rPr>
                <a:t>, highlighting the strengths of ensemble models in capturing non-linear patterns.</a:t>
              </a:r>
              <a:endParaRPr lang="en-US" sz="2000" dirty="0">
                <a:solidFill>
                  <a:srgbClr val="000000">
                    <a:alpha val="80000"/>
                  </a:srgbClr>
                </a:solidFill>
                <a:latin typeface="Poppins"/>
                <a:cs typeface="Poppins"/>
              </a:endParaRP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54636F64-BBB4-948F-CCD5-7F58132190B9}"/>
                </a:ext>
              </a:extLst>
            </p:cNvPr>
            <p:cNvSpPr txBox="1"/>
            <p:nvPr/>
          </p:nvSpPr>
          <p:spPr>
            <a:xfrm>
              <a:off x="15068629" y="3187013"/>
              <a:ext cx="2063464" cy="6973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6413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chemeClr val="accent6">
                      <a:lumMod val="50000"/>
                    </a:schemeClr>
                  </a:solidFill>
                </a:rPr>
                <a:t>Model Benchmarking</a:t>
              </a:r>
              <a:endParaRPr lang="en-US" sz="2400" b="1" dirty="0">
                <a:solidFill>
                  <a:schemeClr val="accent6">
                    <a:lumMod val="50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979E1FF1-AB1C-B47A-B6FA-5846EC07BC19}"/>
                </a:ext>
              </a:extLst>
            </p:cNvPr>
            <p:cNvSpPr txBox="1"/>
            <p:nvPr/>
          </p:nvSpPr>
          <p:spPr>
            <a:xfrm>
              <a:off x="11343270" y="6092060"/>
              <a:ext cx="1676116" cy="6973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6413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chemeClr val="accent6">
                      <a:lumMod val="50000"/>
                    </a:schemeClr>
                  </a:solidFill>
                </a:rPr>
                <a:t>Performance</a:t>
              </a:r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n-US" sz="2400" b="1" dirty="0">
                  <a:solidFill>
                    <a:schemeClr val="accent6">
                      <a:lumMod val="50000"/>
                    </a:schemeClr>
                  </a:solidFill>
                </a:rPr>
                <a:t>Insight</a:t>
              </a:r>
              <a:endParaRPr lang="en-US" sz="2400" b="1" dirty="0">
                <a:solidFill>
                  <a:schemeClr val="accent6">
                    <a:lumMod val="50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12F19BE-CDAE-1D62-9F15-A3CA536E4754}"/>
                </a:ext>
              </a:extLst>
            </p:cNvPr>
            <p:cNvSpPr txBox="1"/>
            <p:nvPr/>
          </p:nvSpPr>
          <p:spPr>
            <a:xfrm>
              <a:off x="10427438" y="6971913"/>
              <a:ext cx="2979295" cy="2011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>
                      <a:alpha val="80000"/>
                    </a:srgbClr>
                  </a:solidFill>
                  <a:ea typeface="+mn-lt"/>
                  <a:cs typeface="+mn-lt"/>
                  <a:sym typeface="Poppins"/>
                </a:rPr>
                <a:t>The </a:t>
              </a:r>
              <a:r>
                <a:rPr lang="en-US" sz="2000" b="1" dirty="0">
                  <a:solidFill>
                    <a:srgbClr val="000000">
                      <a:alpha val="80000"/>
                    </a:srgbClr>
                  </a:solidFill>
                  <a:ea typeface="+mn-lt"/>
                  <a:cs typeface="+mn-lt"/>
                  <a:sym typeface="Poppins"/>
                </a:rPr>
                <a:t>Random Forest model delivered stronger predictive performance</a:t>
              </a:r>
              <a:r>
                <a:rPr lang="en-US" sz="2000" dirty="0">
                  <a:solidFill>
                    <a:srgbClr val="000000">
                      <a:alpha val="80000"/>
                    </a:srgbClr>
                  </a:solidFill>
                  <a:ea typeface="+mn-lt"/>
                  <a:cs typeface="+mn-lt"/>
                  <a:sym typeface="Poppins"/>
                </a:rPr>
                <a:t>, particularly in handling complex relationships between inputs </a:t>
              </a:r>
              <a:r>
                <a:rPr lang="en-US" sz="2000" u="none" strike="noStrike" dirty="0">
                  <a:solidFill>
                    <a:srgbClr val="000000">
                      <a:alpha val="80000"/>
                    </a:srgbClr>
                  </a:solidFill>
                  <a:ea typeface="+mn-lt"/>
                  <a:cs typeface="+mn-lt"/>
                  <a:sym typeface="Poppins"/>
                </a:rPr>
                <a:t>and </a:t>
              </a:r>
              <a:r>
                <a:rPr lang="en-US" sz="2000" dirty="0">
                  <a:solidFill>
                    <a:srgbClr val="000000">
                      <a:alpha val="80000"/>
                    </a:srgbClr>
                  </a:solidFill>
                  <a:ea typeface="+mn-lt"/>
                  <a:cs typeface="+mn-lt"/>
                  <a:sym typeface="Poppins"/>
                </a:rPr>
                <a:t>price.</a:t>
              </a:r>
              <a:endParaRPr lang="en-US" dirty="0">
                <a:ea typeface="+mn-lt"/>
                <a:cs typeface="+mn-lt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7BAB86B6-07D0-EE20-5B23-98F9A78600FE}"/>
                </a:ext>
              </a:extLst>
            </p:cNvPr>
            <p:cNvSpPr txBox="1"/>
            <p:nvPr/>
          </p:nvSpPr>
          <p:spPr>
            <a:xfrm>
              <a:off x="15391300" y="6092060"/>
              <a:ext cx="1273224" cy="697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6413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chemeClr val="accent6">
                      <a:lumMod val="50000"/>
                    </a:schemeClr>
                  </a:solidFill>
                </a:rPr>
                <a:t>Conclusion</a:t>
              </a:r>
              <a:endParaRPr lang="en-US" sz="2400" b="1" dirty="0">
                <a:solidFill>
                  <a:schemeClr val="accent6">
                    <a:lumMod val="50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939C16BC-E727-4A00-C422-A186319FBFB8}"/>
                </a:ext>
              </a:extLst>
            </p:cNvPr>
            <p:cNvSpPr txBox="1"/>
            <p:nvPr/>
          </p:nvSpPr>
          <p:spPr>
            <a:xfrm>
              <a:off x="14280005" y="7124312"/>
              <a:ext cx="2979295" cy="105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>
                      <a:alpha val="80000"/>
                    </a:srgbClr>
                  </a:solidFill>
                  <a:ea typeface="+mn-lt"/>
                  <a:cs typeface="+mn-lt"/>
                  <a:sym typeface="Poppins"/>
                </a:rPr>
                <a:t>These results reinforced our hypothesis: </a:t>
              </a:r>
              <a:r>
                <a:rPr lang="en-US" sz="2000" b="1" dirty="0">
                  <a:solidFill>
                    <a:srgbClr val="000000">
                      <a:alpha val="80000"/>
                    </a:srgbClr>
                  </a:solidFill>
                  <a:ea typeface="+mn-lt"/>
                  <a:cs typeface="+mn-lt"/>
                  <a:sym typeface="Poppins"/>
                </a:rPr>
                <a:t>machine learning techniques </a:t>
              </a:r>
              <a:r>
                <a:rPr lang="en-US" sz="2000" b="1" u="none" strike="noStrike" dirty="0">
                  <a:solidFill>
                    <a:srgbClr val="000000">
                      <a:alpha val="80000"/>
                    </a:srgbClr>
                  </a:solidFill>
                  <a:ea typeface="+mn-lt"/>
                  <a:cs typeface="+mn-lt"/>
                  <a:sym typeface="Poppins"/>
                </a:rPr>
                <a:t>can </a:t>
              </a:r>
              <a:r>
                <a:rPr lang="en-US" sz="2000" b="1" dirty="0">
                  <a:solidFill>
                    <a:srgbClr val="000000">
                      <a:alpha val="80000"/>
                    </a:srgbClr>
                  </a:solidFill>
                  <a:ea typeface="+mn-lt"/>
                  <a:cs typeface="+mn-lt"/>
                  <a:sym typeface="Poppins"/>
                </a:rPr>
                <a:t>meaningfully improve </a:t>
              </a:r>
              <a:r>
                <a:rPr lang="en-US" sz="2000" b="1" u="none" strike="noStrike" dirty="0">
                  <a:solidFill>
                    <a:srgbClr val="000000">
                      <a:alpha val="80000"/>
                    </a:srgbClr>
                  </a:solidFill>
                  <a:ea typeface="+mn-lt"/>
                  <a:cs typeface="+mn-lt"/>
                  <a:sym typeface="Poppins"/>
                </a:rPr>
                <a:t>pricing </a:t>
              </a:r>
              <a:r>
                <a:rPr lang="en-US" sz="2000" b="1" dirty="0">
                  <a:solidFill>
                    <a:srgbClr val="000000">
                      <a:alpha val="80000"/>
                    </a:srgbClr>
                  </a:solidFill>
                  <a:ea typeface="+mn-lt"/>
                  <a:cs typeface="+mn-lt"/>
                  <a:sym typeface="Poppins"/>
                </a:rPr>
                <a:t>accuracy</a:t>
              </a:r>
              <a:r>
                <a:rPr lang="en-US" sz="2000" dirty="0">
                  <a:solidFill>
                    <a:srgbClr val="000000">
                      <a:alpha val="80000"/>
                    </a:srgbClr>
                  </a:solidFill>
                  <a:ea typeface="+mn-lt"/>
                  <a:cs typeface="+mn-lt"/>
                  <a:sym typeface="Poppins"/>
                </a:rPr>
                <a:t> in the real estate market.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B7EC582-1EA8-F7E7-4247-C0F953E9CADE}"/>
                </a:ext>
              </a:extLst>
            </p:cNvPr>
            <p:cNvSpPr txBox="1"/>
            <p:nvPr/>
          </p:nvSpPr>
          <p:spPr>
            <a:xfrm>
              <a:off x="10427438" y="2400300"/>
              <a:ext cx="4641191" cy="307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74"/>
                </a:lnSpc>
                <a:spcBef>
                  <a:spcPct val="0"/>
                </a:spcBef>
              </a:pPr>
              <a:endParaRPr lang="en-US" sz="245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</a:endParaRPr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7DD9D657-DB48-2ADF-6703-8F423B30EE80}"/>
                </a:ext>
              </a:extLst>
            </p:cNvPr>
            <p:cNvSpPr txBox="1"/>
            <p:nvPr/>
          </p:nvSpPr>
          <p:spPr>
            <a:xfrm>
              <a:off x="10427438" y="2607234"/>
              <a:ext cx="3720077" cy="271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" name="Freeform 11">
            <a:extLst>
              <a:ext uri="{FF2B5EF4-FFF2-40B4-BE49-F238E27FC236}">
                <a16:creationId xmlns:a16="http://schemas.microsoft.com/office/drawing/2014/main" id="{D7379CC9-F596-1D2A-EE12-748D4537D567}"/>
              </a:ext>
            </a:extLst>
          </p:cNvPr>
          <p:cNvSpPr/>
          <p:nvPr/>
        </p:nvSpPr>
        <p:spPr>
          <a:xfrm>
            <a:off x="15669724" y="268434"/>
            <a:ext cx="2365212" cy="815998"/>
          </a:xfrm>
          <a:custGeom>
            <a:avLst/>
            <a:gdLst/>
            <a:ahLst/>
            <a:cxnLst/>
            <a:rect l="l" t="t" r="r" b="b"/>
            <a:pathLst>
              <a:path w="2365212" h="815998">
                <a:moveTo>
                  <a:pt x="0" y="0"/>
                </a:moveTo>
                <a:lnTo>
                  <a:pt x="2365212" y="0"/>
                </a:lnTo>
                <a:lnTo>
                  <a:pt x="2365212" y="815998"/>
                </a:lnTo>
                <a:lnTo>
                  <a:pt x="0" y="815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9FCEE-2A33-EDE8-CD68-77A5E5A65822}"/>
              </a:ext>
            </a:extLst>
          </p:cNvPr>
          <p:cNvSpPr txBox="1"/>
          <p:nvPr/>
        </p:nvSpPr>
        <p:spPr>
          <a:xfrm>
            <a:off x="222636" y="9027569"/>
            <a:ext cx="91599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HTAG Holdings. (n.d.). </a:t>
            </a:r>
            <a:r>
              <a:rPr lang="en-US" i="1" dirty="0"/>
              <a:t>Property sales</a:t>
            </a:r>
            <a:r>
              <a:rPr lang="en-US" dirty="0"/>
              <a:t> [Data set]. Kaggle. </a:t>
            </a:r>
            <a:r>
              <a:rPr lang="en-US" dirty="0">
                <a:hlinkClick r:id="rId4"/>
              </a:rPr>
              <a:t>https://www.kaggle.com/datasets/htagholdings/property-sales</a:t>
            </a:r>
            <a:endParaRPr lang="en-US" dirty="0"/>
          </a:p>
          <a:p>
            <a:r>
              <a:rPr lang="en-US" dirty="0"/>
              <a:t>OpenAI. (2024). </a:t>
            </a:r>
            <a:r>
              <a:rPr lang="en-US" i="1" dirty="0"/>
              <a:t>ChatGPT</a:t>
            </a:r>
            <a:r>
              <a:rPr lang="en-US" dirty="0"/>
              <a:t> (July 2024 version) [Large language model]. </a:t>
            </a:r>
            <a:r>
              <a:rPr lang="en-US" dirty="0">
                <a:hlinkClick r:id="rId5"/>
              </a:rPr>
              <a:t>https://chat.openai.com/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702942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410700"/>
            <a:ext cx="13596073" cy="0"/>
          </a:xfrm>
          <a:prstGeom prst="line">
            <a:avLst/>
          </a:prstGeom>
          <a:ln w="38100" cap="flat">
            <a:solidFill>
              <a:srgbClr val="4D65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028700" y="1095375"/>
            <a:ext cx="6266910" cy="3183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80"/>
              </a:lnSpc>
            </a:pPr>
            <a:r>
              <a:rPr lang="en-US" sz="80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Project Overview &amp; Objective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53031" y="4339966"/>
            <a:ext cx="3720077" cy="54439"/>
            <a:chOff x="0" y="0"/>
            <a:chExt cx="979773" cy="143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9774" cy="14338"/>
            </a:xfrm>
            <a:custGeom>
              <a:avLst/>
              <a:gdLst/>
              <a:ahLst/>
              <a:cxnLst/>
              <a:rect l="l" t="t" r="r" b="b"/>
              <a:pathLst>
                <a:path w="979774" h="14338">
                  <a:moveTo>
                    <a:pt x="7169" y="0"/>
                  </a:moveTo>
                  <a:lnTo>
                    <a:pt x="972605" y="0"/>
                  </a:lnTo>
                  <a:cubicBezTo>
                    <a:pt x="976564" y="0"/>
                    <a:pt x="979774" y="3210"/>
                    <a:pt x="979774" y="7169"/>
                  </a:cubicBezTo>
                  <a:lnTo>
                    <a:pt x="979774" y="7169"/>
                  </a:lnTo>
                  <a:cubicBezTo>
                    <a:pt x="979774" y="11128"/>
                    <a:pt x="976564" y="14338"/>
                    <a:pt x="972605" y="14338"/>
                  </a:cubicBezTo>
                  <a:lnTo>
                    <a:pt x="7169" y="14338"/>
                  </a:lnTo>
                  <a:cubicBezTo>
                    <a:pt x="3210" y="14338"/>
                    <a:pt x="0" y="11128"/>
                    <a:pt x="0" y="7169"/>
                  </a:cubicBezTo>
                  <a:lnTo>
                    <a:pt x="0" y="7169"/>
                  </a:lnTo>
                  <a:cubicBezTo>
                    <a:pt x="0" y="3210"/>
                    <a:pt x="3210" y="0"/>
                    <a:pt x="7169" y="0"/>
                  </a:cubicBezTo>
                  <a:close/>
                </a:path>
              </a:pathLst>
            </a:custGeom>
            <a:solidFill>
              <a:srgbClr val="AC815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979773" cy="71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775591" y="330879"/>
            <a:ext cx="2365212" cy="815998"/>
          </a:xfrm>
          <a:custGeom>
            <a:avLst/>
            <a:gdLst/>
            <a:ahLst/>
            <a:cxnLst/>
            <a:rect l="l" t="t" r="r" b="b"/>
            <a:pathLst>
              <a:path w="2365212" h="815998">
                <a:moveTo>
                  <a:pt x="0" y="0"/>
                </a:moveTo>
                <a:lnTo>
                  <a:pt x="2365212" y="0"/>
                </a:lnTo>
                <a:lnTo>
                  <a:pt x="2365212" y="815999"/>
                </a:lnTo>
                <a:lnTo>
                  <a:pt x="0" y="815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7963608" y="2206073"/>
            <a:ext cx="9320233" cy="1411704"/>
            <a:chOff x="0" y="0"/>
            <a:chExt cx="12426978" cy="188227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9896734" cy="1882272"/>
              <a:chOff x="0" y="0"/>
              <a:chExt cx="2386135" cy="45382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386135" cy="453822"/>
              </a:xfrm>
              <a:custGeom>
                <a:avLst/>
                <a:gdLst/>
                <a:ahLst/>
                <a:cxnLst/>
                <a:rect l="l" t="t" r="r" b="b"/>
                <a:pathLst>
                  <a:path w="2386135" h="453822">
                    <a:moveTo>
                      <a:pt x="53194" y="0"/>
                    </a:moveTo>
                    <a:lnTo>
                      <a:pt x="2332940" y="0"/>
                    </a:lnTo>
                    <a:cubicBezTo>
                      <a:pt x="2347048" y="0"/>
                      <a:pt x="2360578" y="5604"/>
                      <a:pt x="2370554" y="15580"/>
                    </a:cubicBezTo>
                    <a:cubicBezTo>
                      <a:pt x="2380530" y="25556"/>
                      <a:pt x="2386135" y="39086"/>
                      <a:pt x="2386135" y="53194"/>
                    </a:cubicBezTo>
                    <a:lnTo>
                      <a:pt x="2386135" y="400628"/>
                    </a:lnTo>
                    <a:cubicBezTo>
                      <a:pt x="2386135" y="430006"/>
                      <a:pt x="2362319" y="453822"/>
                      <a:pt x="2332940" y="453822"/>
                    </a:cubicBezTo>
                    <a:lnTo>
                      <a:pt x="53194" y="453822"/>
                    </a:lnTo>
                    <a:cubicBezTo>
                      <a:pt x="23816" y="453822"/>
                      <a:pt x="0" y="430006"/>
                      <a:pt x="0" y="400628"/>
                    </a:cubicBezTo>
                    <a:lnTo>
                      <a:pt x="0" y="53194"/>
                    </a:lnTo>
                    <a:cubicBezTo>
                      <a:pt x="0" y="23816"/>
                      <a:pt x="23816" y="0"/>
                      <a:pt x="53194" y="0"/>
                    </a:cubicBezTo>
                    <a:close/>
                  </a:path>
                </a:pathLst>
              </a:custGeom>
              <a:solidFill>
                <a:srgbClr val="4D6563"/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76200"/>
                <a:ext cx="2386135" cy="5300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</a:pPr>
                <a:r>
                  <a:rPr lang="en-US" sz="2699" b="1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Number of bedrooms</a:t>
                </a: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0254891" y="0"/>
              <a:ext cx="2172087" cy="1882272"/>
              <a:chOff x="0" y="0"/>
              <a:chExt cx="2172087" cy="1882272"/>
            </a:xfrm>
          </p:grpSpPr>
          <p:sp>
            <p:nvSpPr>
              <p:cNvPr id="13" name="AutoShape 13"/>
              <p:cNvSpPr/>
              <p:nvPr/>
            </p:nvSpPr>
            <p:spPr>
              <a:xfrm>
                <a:off x="0" y="0"/>
                <a:ext cx="2172087" cy="1882272"/>
              </a:xfrm>
              <a:prstGeom prst="rect">
                <a:avLst/>
              </a:prstGeom>
              <a:solidFill>
                <a:srgbClr val="AC815E"/>
              </a:solidFill>
            </p:spPr>
            <p:txBody>
              <a:bodyPr/>
              <a:lstStyle/>
              <a:p>
                <a:endParaRPr lang="it-IT"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10671495" y="271697"/>
              <a:ext cx="1338878" cy="1338878"/>
            </a:xfrm>
            <a:custGeom>
              <a:avLst/>
              <a:gdLst/>
              <a:ahLst/>
              <a:cxnLst/>
              <a:rect l="l" t="t" r="r" b="b"/>
              <a:pathLst>
                <a:path w="1338878" h="1338878">
                  <a:moveTo>
                    <a:pt x="0" y="0"/>
                  </a:moveTo>
                  <a:lnTo>
                    <a:pt x="1338878" y="0"/>
                  </a:lnTo>
                  <a:lnTo>
                    <a:pt x="1338878" y="1338878"/>
                  </a:lnTo>
                  <a:lnTo>
                    <a:pt x="0" y="1338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963608" y="3907396"/>
            <a:ext cx="9320233" cy="1411704"/>
            <a:chOff x="0" y="0"/>
            <a:chExt cx="12426978" cy="1882272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9929456" cy="1882272"/>
              <a:chOff x="0" y="0"/>
              <a:chExt cx="2394024" cy="4538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394024" cy="453822"/>
              </a:xfrm>
              <a:custGeom>
                <a:avLst/>
                <a:gdLst/>
                <a:ahLst/>
                <a:cxnLst/>
                <a:rect l="l" t="t" r="r" b="b"/>
                <a:pathLst>
                  <a:path w="2394024" h="453822">
                    <a:moveTo>
                      <a:pt x="53019" y="0"/>
                    </a:moveTo>
                    <a:lnTo>
                      <a:pt x="2341005" y="0"/>
                    </a:lnTo>
                    <a:cubicBezTo>
                      <a:pt x="2355067" y="0"/>
                      <a:pt x="2368552" y="5586"/>
                      <a:pt x="2378495" y="15529"/>
                    </a:cubicBezTo>
                    <a:cubicBezTo>
                      <a:pt x="2388438" y="25472"/>
                      <a:pt x="2394024" y="38958"/>
                      <a:pt x="2394024" y="53019"/>
                    </a:cubicBezTo>
                    <a:lnTo>
                      <a:pt x="2394024" y="400803"/>
                    </a:lnTo>
                    <a:cubicBezTo>
                      <a:pt x="2394024" y="414864"/>
                      <a:pt x="2388438" y="428350"/>
                      <a:pt x="2378495" y="438293"/>
                    </a:cubicBezTo>
                    <a:cubicBezTo>
                      <a:pt x="2368552" y="448236"/>
                      <a:pt x="2355067" y="453822"/>
                      <a:pt x="2341005" y="453822"/>
                    </a:cubicBezTo>
                    <a:lnTo>
                      <a:pt x="53019" y="453822"/>
                    </a:lnTo>
                    <a:cubicBezTo>
                      <a:pt x="38958" y="453822"/>
                      <a:pt x="25472" y="448236"/>
                      <a:pt x="15529" y="438293"/>
                    </a:cubicBezTo>
                    <a:cubicBezTo>
                      <a:pt x="5586" y="428350"/>
                      <a:pt x="0" y="414864"/>
                      <a:pt x="0" y="400803"/>
                    </a:cubicBezTo>
                    <a:lnTo>
                      <a:pt x="0" y="53019"/>
                    </a:lnTo>
                    <a:cubicBezTo>
                      <a:pt x="0" y="38958"/>
                      <a:pt x="5586" y="25472"/>
                      <a:pt x="15529" y="15529"/>
                    </a:cubicBezTo>
                    <a:cubicBezTo>
                      <a:pt x="25472" y="5586"/>
                      <a:pt x="38958" y="0"/>
                      <a:pt x="53019" y="0"/>
                    </a:cubicBezTo>
                    <a:close/>
                  </a:path>
                </a:pathLst>
              </a:custGeom>
              <a:solidFill>
                <a:srgbClr val="4D6563"/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76200"/>
                <a:ext cx="2394024" cy="5300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</a:pPr>
                <a:r>
                  <a:rPr lang="en-US" sz="2699" b="1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Property type (house/unit)</a:t>
                </a: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0254891" y="0"/>
              <a:ext cx="2172087" cy="1882272"/>
              <a:chOff x="0" y="0"/>
              <a:chExt cx="2172087" cy="1882272"/>
            </a:xfrm>
          </p:grpSpPr>
          <p:sp>
            <p:nvSpPr>
              <p:cNvPr id="20" name="AutoShape 20"/>
              <p:cNvSpPr/>
              <p:nvPr/>
            </p:nvSpPr>
            <p:spPr>
              <a:xfrm>
                <a:off x="0" y="0"/>
                <a:ext cx="2172087" cy="1882272"/>
              </a:xfrm>
              <a:prstGeom prst="rect">
                <a:avLst/>
              </a:prstGeom>
              <a:solidFill>
                <a:srgbClr val="AC815E"/>
              </a:solidFill>
            </p:spPr>
            <p:txBody>
              <a:bodyPr/>
              <a:lstStyle/>
              <a:p>
                <a:endParaRPr lang="it-IT"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10759281" y="338962"/>
              <a:ext cx="1196028" cy="1196028"/>
            </a:xfrm>
            <a:custGeom>
              <a:avLst/>
              <a:gdLst/>
              <a:ahLst/>
              <a:cxnLst/>
              <a:rect l="l" t="t" r="r" b="b"/>
              <a:pathLst>
                <a:path w="1196028" h="1196028">
                  <a:moveTo>
                    <a:pt x="0" y="0"/>
                  </a:moveTo>
                  <a:lnTo>
                    <a:pt x="1196028" y="0"/>
                  </a:lnTo>
                  <a:lnTo>
                    <a:pt x="1196028" y="1196028"/>
                  </a:lnTo>
                  <a:lnTo>
                    <a:pt x="0" y="1196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963608" y="5608718"/>
            <a:ext cx="9320233" cy="1411704"/>
            <a:chOff x="0" y="0"/>
            <a:chExt cx="12426978" cy="1882272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9929456" cy="1882272"/>
              <a:chOff x="0" y="0"/>
              <a:chExt cx="2394024" cy="4538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394024" cy="453822"/>
              </a:xfrm>
              <a:custGeom>
                <a:avLst/>
                <a:gdLst/>
                <a:ahLst/>
                <a:cxnLst/>
                <a:rect l="l" t="t" r="r" b="b"/>
                <a:pathLst>
                  <a:path w="2394024" h="453822">
                    <a:moveTo>
                      <a:pt x="53019" y="0"/>
                    </a:moveTo>
                    <a:lnTo>
                      <a:pt x="2341005" y="0"/>
                    </a:lnTo>
                    <a:cubicBezTo>
                      <a:pt x="2355067" y="0"/>
                      <a:pt x="2368552" y="5586"/>
                      <a:pt x="2378495" y="15529"/>
                    </a:cubicBezTo>
                    <a:cubicBezTo>
                      <a:pt x="2388438" y="25472"/>
                      <a:pt x="2394024" y="38958"/>
                      <a:pt x="2394024" y="53019"/>
                    </a:cubicBezTo>
                    <a:lnTo>
                      <a:pt x="2394024" y="400803"/>
                    </a:lnTo>
                    <a:cubicBezTo>
                      <a:pt x="2394024" y="414864"/>
                      <a:pt x="2388438" y="428350"/>
                      <a:pt x="2378495" y="438293"/>
                    </a:cubicBezTo>
                    <a:cubicBezTo>
                      <a:pt x="2368552" y="448236"/>
                      <a:pt x="2355067" y="453822"/>
                      <a:pt x="2341005" y="453822"/>
                    </a:cubicBezTo>
                    <a:lnTo>
                      <a:pt x="53019" y="453822"/>
                    </a:lnTo>
                    <a:cubicBezTo>
                      <a:pt x="38958" y="453822"/>
                      <a:pt x="25472" y="448236"/>
                      <a:pt x="15529" y="438293"/>
                    </a:cubicBezTo>
                    <a:cubicBezTo>
                      <a:pt x="5586" y="428350"/>
                      <a:pt x="0" y="414864"/>
                      <a:pt x="0" y="400803"/>
                    </a:cubicBezTo>
                    <a:lnTo>
                      <a:pt x="0" y="53019"/>
                    </a:lnTo>
                    <a:cubicBezTo>
                      <a:pt x="0" y="38958"/>
                      <a:pt x="5586" y="25472"/>
                      <a:pt x="15529" y="15529"/>
                    </a:cubicBezTo>
                    <a:cubicBezTo>
                      <a:pt x="25472" y="5586"/>
                      <a:pt x="38958" y="0"/>
                      <a:pt x="53019" y="0"/>
                    </a:cubicBezTo>
                    <a:close/>
                  </a:path>
                </a:pathLst>
              </a:custGeom>
              <a:solidFill>
                <a:srgbClr val="4D6563"/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76200"/>
                <a:ext cx="2394024" cy="5300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</a:pPr>
                <a:r>
                  <a:rPr lang="en-US" sz="2699" b="1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Postcode (location)</a:t>
                </a: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0254891" y="0"/>
              <a:ext cx="2172087" cy="1882272"/>
              <a:chOff x="0" y="0"/>
              <a:chExt cx="2172087" cy="1882272"/>
            </a:xfrm>
          </p:grpSpPr>
          <p:sp>
            <p:nvSpPr>
              <p:cNvPr id="27" name="AutoShape 27"/>
              <p:cNvSpPr/>
              <p:nvPr/>
            </p:nvSpPr>
            <p:spPr>
              <a:xfrm>
                <a:off x="0" y="0"/>
                <a:ext cx="2172087" cy="1882272"/>
              </a:xfrm>
              <a:prstGeom prst="rect">
                <a:avLst/>
              </a:prstGeom>
              <a:solidFill>
                <a:srgbClr val="AC815E"/>
              </a:solidFill>
            </p:spPr>
            <p:txBody>
              <a:bodyPr/>
              <a:lstStyle/>
              <a:p>
                <a:endParaRPr lang="it-IT"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10743769" y="311249"/>
              <a:ext cx="1259774" cy="1259774"/>
            </a:xfrm>
            <a:custGeom>
              <a:avLst/>
              <a:gdLst/>
              <a:ahLst/>
              <a:cxnLst/>
              <a:rect l="l" t="t" r="r" b="b"/>
              <a:pathLst>
                <a:path w="1259774" h="1259774">
                  <a:moveTo>
                    <a:pt x="0" y="0"/>
                  </a:moveTo>
                  <a:lnTo>
                    <a:pt x="1259774" y="0"/>
                  </a:lnTo>
                  <a:lnTo>
                    <a:pt x="1259774" y="1259774"/>
                  </a:lnTo>
                  <a:lnTo>
                    <a:pt x="0" y="1259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963608" y="7310041"/>
            <a:ext cx="9295692" cy="1390437"/>
            <a:chOff x="0" y="0"/>
            <a:chExt cx="12394256" cy="185391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9896734" cy="1853916"/>
              <a:chOff x="0" y="0"/>
              <a:chExt cx="2386135" cy="44698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2386135" cy="446985"/>
              </a:xfrm>
              <a:custGeom>
                <a:avLst/>
                <a:gdLst/>
                <a:ahLst/>
                <a:cxnLst/>
                <a:rect l="l" t="t" r="r" b="b"/>
                <a:pathLst>
                  <a:path w="2386135" h="446985">
                    <a:moveTo>
                      <a:pt x="53194" y="0"/>
                    </a:moveTo>
                    <a:lnTo>
                      <a:pt x="2332940" y="0"/>
                    </a:lnTo>
                    <a:cubicBezTo>
                      <a:pt x="2347048" y="0"/>
                      <a:pt x="2360578" y="5604"/>
                      <a:pt x="2370554" y="15580"/>
                    </a:cubicBezTo>
                    <a:cubicBezTo>
                      <a:pt x="2380530" y="25556"/>
                      <a:pt x="2386135" y="39086"/>
                      <a:pt x="2386135" y="53194"/>
                    </a:cubicBezTo>
                    <a:lnTo>
                      <a:pt x="2386135" y="393791"/>
                    </a:lnTo>
                    <a:cubicBezTo>
                      <a:pt x="2386135" y="423169"/>
                      <a:pt x="2362319" y="446985"/>
                      <a:pt x="2332940" y="446985"/>
                    </a:cubicBezTo>
                    <a:lnTo>
                      <a:pt x="53194" y="446985"/>
                    </a:lnTo>
                    <a:cubicBezTo>
                      <a:pt x="23816" y="446985"/>
                      <a:pt x="0" y="423169"/>
                      <a:pt x="0" y="393791"/>
                    </a:cubicBezTo>
                    <a:lnTo>
                      <a:pt x="0" y="53194"/>
                    </a:lnTo>
                    <a:cubicBezTo>
                      <a:pt x="0" y="23816"/>
                      <a:pt x="23816" y="0"/>
                      <a:pt x="53194" y="0"/>
                    </a:cubicBezTo>
                    <a:close/>
                  </a:path>
                </a:pathLst>
              </a:custGeom>
              <a:solidFill>
                <a:srgbClr val="4D6563"/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76200"/>
                <a:ext cx="2386135" cy="5231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</a:pPr>
                <a:r>
                  <a:rPr lang="en-US" sz="2699" b="1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Month and year of sale</a:t>
                </a:r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0254891" y="0"/>
              <a:ext cx="2139365" cy="1853916"/>
              <a:chOff x="0" y="0"/>
              <a:chExt cx="2139365" cy="1853916"/>
            </a:xfrm>
          </p:grpSpPr>
          <p:sp>
            <p:nvSpPr>
              <p:cNvPr id="34" name="AutoShape 34"/>
              <p:cNvSpPr/>
              <p:nvPr/>
            </p:nvSpPr>
            <p:spPr>
              <a:xfrm>
                <a:off x="0" y="0"/>
                <a:ext cx="2139365" cy="1853916"/>
              </a:xfrm>
              <a:prstGeom prst="rect">
                <a:avLst/>
              </a:prstGeom>
              <a:solidFill>
                <a:srgbClr val="AC815E"/>
              </a:solidFill>
            </p:spPr>
            <p:txBody>
              <a:bodyPr/>
              <a:lstStyle/>
              <a:p>
                <a:endParaRPr lang="it-IT"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10726559" y="322473"/>
              <a:ext cx="1266226" cy="1266226"/>
            </a:xfrm>
            <a:custGeom>
              <a:avLst/>
              <a:gdLst/>
              <a:ahLst/>
              <a:cxnLst/>
              <a:rect l="l" t="t" r="r" b="b"/>
              <a:pathLst>
                <a:path w="1266226" h="1266226">
                  <a:moveTo>
                    <a:pt x="0" y="0"/>
                  </a:moveTo>
                  <a:lnTo>
                    <a:pt x="1266226" y="0"/>
                  </a:lnTo>
                  <a:lnTo>
                    <a:pt x="1266226" y="1266226"/>
                  </a:lnTo>
                  <a:lnTo>
                    <a:pt x="0" y="1266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28700" y="5187319"/>
            <a:ext cx="5939625" cy="1106779"/>
            <a:chOff x="0" y="0"/>
            <a:chExt cx="1564346" cy="45403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64346" cy="454031"/>
            </a:xfrm>
            <a:custGeom>
              <a:avLst/>
              <a:gdLst/>
              <a:ahLst/>
              <a:cxnLst/>
              <a:rect l="l" t="t" r="r" b="b"/>
              <a:pathLst>
                <a:path w="1564346" h="454031">
                  <a:moveTo>
                    <a:pt x="37800" y="0"/>
                  </a:moveTo>
                  <a:lnTo>
                    <a:pt x="1526546" y="0"/>
                  </a:lnTo>
                  <a:cubicBezTo>
                    <a:pt x="1547422" y="0"/>
                    <a:pt x="1564346" y="16923"/>
                    <a:pt x="1564346" y="37800"/>
                  </a:cubicBezTo>
                  <a:lnTo>
                    <a:pt x="1564346" y="416231"/>
                  </a:lnTo>
                  <a:cubicBezTo>
                    <a:pt x="1564346" y="437107"/>
                    <a:pt x="1547422" y="454031"/>
                    <a:pt x="1526546" y="454031"/>
                  </a:cubicBezTo>
                  <a:lnTo>
                    <a:pt x="37800" y="454031"/>
                  </a:lnTo>
                  <a:cubicBezTo>
                    <a:pt x="16923" y="454031"/>
                    <a:pt x="0" y="437107"/>
                    <a:pt x="0" y="416231"/>
                  </a:cubicBezTo>
                  <a:lnTo>
                    <a:pt x="0" y="37800"/>
                  </a:lnTo>
                  <a:cubicBezTo>
                    <a:pt x="0" y="16923"/>
                    <a:pt x="16923" y="0"/>
                    <a:pt x="3780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4D6563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1564346" cy="511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i="1">
                  <a:solidFill>
                    <a:srgbClr val="000000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The objective is to develop predictive machine learning models that estimate the sale price of residential properties using structured real estate transaction data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028700" y="6806049"/>
            <a:ext cx="5939625" cy="177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We are going to c</a:t>
            </a:r>
            <a:r>
              <a:rPr lang="en-US" sz="2000" u="none" strike="noStrike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ompare the model performance using metrics like RMSE and R² aiming to extract actionable insights for real estate professionals and investors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 strike="noStrike">
              <a:solidFill>
                <a:srgbClr val="000000">
                  <a:alpha val="80000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7963608" y="1714500"/>
            <a:ext cx="4641191" cy="266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01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Price drivers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7963608" y="2007404"/>
            <a:ext cx="3720077" cy="54439"/>
            <a:chOff x="0" y="0"/>
            <a:chExt cx="979773" cy="1433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979774" cy="14338"/>
            </a:xfrm>
            <a:custGeom>
              <a:avLst/>
              <a:gdLst/>
              <a:ahLst/>
              <a:cxnLst/>
              <a:rect l="l" t="t" r="r" b="b"/>
              <a:pathLst>
                <a:path w="979774" h="14338">
                  <a:moveTo>
                    <a:pt x="7169" y="0"/>
                  </a:moveTo>
                  <a:lnTo>
                    <a:pt x="972605" y="0"/>
                  </a:lnTo>
                  <a:cubicBezTo>
                    <a:pt x="976564" y="0"/>
                    <a:pt x="979774" y="3210"/>
                    <a:pt x="979774" y="7169"/>
                  </a:cubicBezTo>
                  <a:lnTo>
                    <a:pt x="979774" y="7169"/>
                  </a:lnTo>
                  <a:cubicBezTo>
                    <a:pt x="979774" y="11128"/>
                    <a:pt x="976564" y="14338"/>
                    <a:pt x="972605" y="14338"/>
                  </a:cubicBezTo>
                  <a:lnTo>
                    <a:pt x="7169" y="14338"/>
                  </a:lnTo>
                  <a:cubicBezTo>
                    <a:pt x="3210" y="14338"/>
                    <a:pt x="0" y="11128"/>
                    <a:pt x="0" y="7169"/>
                  </a:cubicBezTo>
                  <a:lnTo>
                    <a:pt x="0" y="7169"/>
                  </a:lnTo>
                  <a:cubicBezTo>
                    <a:pt x="0" y="3210"/>
                    <a:pt x="3210" y="0"/>
                    <a:pt x="7169" y="0"/>
                  </a:cubicBezTo>
                  <a:close/>
                </a:path>
              </a:pathLst>
            </a:custGeom>
            <a:solidFill>
              <a:srgbClr val="AC815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57150"/>
              <a:ext cx="979773" cy="71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6365" y="525631"/>
            <a:ext cx="6918449" cy="2164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80"/>
              </a:lnSpc>
            </a:pPr>
            <a:r>
              <a:rPr lang="en-US" sz="8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Dataset Overview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76365" y="2607890"/>
            <a:ext cx="3427941" cy="53882"/>
            <a:chOff x="0" y="0"/>
            <a:chExt cx="902832" cy="141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2832" cy="14191"/>
            </a:xfrm>
            <a:custGeom>
              <a:avLst/>
              <a:gdLst/>
              <a:ahLst/>
              <a:cxnLst/>
              <a:rect l="l" t="t" r="r" b="b"/>
              <a:pathLst>
                <a:path w="902832" h="14191">
                  <a:moveTo>
                    <a:pt x="7096" y="0"/>
                  </a:moveTo>
                  <a:lnTo>
                    <a:pt x="895737" y="0"/>
                  </a:lnTo>
                  <a:cubicBezTo>
                    <a:pt x="897618" y="0"/>
                    <a:pt x="899423" y="748"/>
                    <a:pt x="900754" y="2078"/>
                  </a:cubicBezTo>
                  <a:cubicBezTo>
                    <a:pt x="902085" y="3409"/>
                    <a:pt x="902832" y="5214"/>
                    <a:pt x="902832" y="7096"/>
                  </a:cubicBezTo>
                  <a:lnTo>
                    <a:pt x="902832" y="7096"/>
                  </a:lnTo>
                  <a:cubicBezTo>
                    <a:pt x="902832" y="8977"/>
                    <a:pt x="902085" y="10782"/>
                    <a:pt x="900754" y="12113"/>
                  </a:cubicBezTo>
                  <a:cubicBezTo>
                    <a:pt x="899423" y="13444"/>
                    <a:pt x="897618" y="14191"/>
                    <a:pt x="895737" y="14191"/>
                  </a:cubicBezTo>
                  <a:lnTo>
                    <a:pt x="7096" y="14191"/>
                  </a:lnTo>
                  <a:cubicBezTo>
                    <a:pt x="5214" y="14191"/>
                    <a:pt x="3409" y="13444"/>
                    <a:pt x="2078" y="12113"/>
                  </a:cubicBezTo>
                  <a:cubicBezTo>
                    <a:pt x="748" y="10782"/>
                    <a:pt x="0" y="8977"/>
                    <a:pt x="0" y="7096"/>
                  </a:cubicBezTo>
                  <a:lnTo>
                    <a:pt x="0" y="7096"/>
                  </a:lnTo>
                  <a:cubicBezTo>
                    <a:pt x="0" y="5214"/>
                    <a:pt x="748" y="3409"/>
                    <a:pt x="2078" y="2078"/>
                  </a:cubicBezTo>
                  <a:cubicBezTo>
                    <a:pt x="3409" y="748"/>
                    <a:pt x="5214" y="0"/>
                    <a:pt x="7096" y="0"/>
                  </a:cubicBezTo>
                  <a:close/>
                </a:path>
              </a:pathLst>
            </a:custGeom>
            <a:solidFill>
              <a:srgbClr val="AC815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02832" cy="71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0" y="9134962"/>
            <a:ext cx="13596073" cy="0"/>
          </a:xfrm>
          <a:prstGeom prst="line">
            <a:avLst/>
          </a:prstGeom>
          <a:ln w="38100" cap="flat">
            <a:solidFill>
              <a:srgbClr val="4D65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10171295" y="2748359"/>
            <a:ext cx="7218051" cy="107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Sed at ipsum vitae lacus lobortis lacinia. Donec tristique arcu massa, at pharetra tortor feugiat non.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876156" y="1438197"/>
            <a:ext cx="362594" cy="362594"/>
          </a:xfrm>
          <a:custGeom>
            <a:avLst/>
            <a:gdLst/>
            <a:ahLst/>
            <a:cxnLst/>
            <a:rect l="l" t="t" r="r" b="b"/>
            <a:pathLst>
              <a:path w="362594" h="362594">
                <a:moveTo>
                  <a:pt x="0" y="0"/>
                </a:moveTo>
                <a:lnTo>
                  <a:pt x="362594" y="0"/>
                </a:lnTo>
                <a:lnTo>
                  <a:pt x="362594" y="362594"/>
                </a:lnTo>
                <a:lnTo>
                  <a:pt x="0" y="362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10396161" y="5699961"/>
            <a:ext cx="6138756" cy="4973987"/>
            <a:chOff x="0" y="0"/>
            <a:chExt cx="1382162" cy="11199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82162" cy="1119910"/>
            </a:xfrm>
            <a:custGeom>
              <a:avLst/>
              <a:gdLst/>
              <a:ahLst/>
              <a:cxnLst/>
              <a:rect l="l" t="t" r="r" b="b"/>
              <a:pathLst>
                <a:path w="1382162" h="1119910">
                  <a:moveTo>
                    <a:pt x="460969" y="19070"/>
                  </a:moveTo>
                  <a:cubicBezTo>
                    <a:pt x="531601" y="7556"/>
                    <a:pt x="612388" y="0"/>
                    <a:pt x="691453" y="0"/>
                  </a:cubicBezTo>
                  <a:cubicBezTo>
                    <a:pt x="770521" y="0"/>
                    <a:pt x="846603" y="6476"/>
                    <a:pt x="916716" y="17990"/>
                  </a:cubicBezTo>
                  <a:cubicBezTo>
                    <a:pt x="918210" y="18350"/>
                    <a:pt x="919701" y="18350"/>
                    <a:pt x="921192" y="18710"/>
                  </a:cubicBezTo>
                  <a:cubicBezTo>
                    <a:pt x="1184497" y="64765"/>
                    <a:pt x="1378433" y="186379"/>
                    <a:pt x="1382162" y="335324"/>
                  </a:cubicBezTo>
                  <a:lnTo>
                    <a:pt x="1382162" y="1119910"/>
                  </a:lnTo>
                  <a:lnTo>
                    <a:pt x="0" y="1119910"/>
                  </a:lnTo>
                  <a:lnTo>
                    <a:pt x="0" y="335906"/>
                  </a:lnTo>
                  <a:cubicBezTo>
                    <a:pt x="3730" y="185660"/>
                    <a:pt x="194681" y="64045"/>
                    <a:pt x="460969" y="1907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8900"/>
              <a:ext cx="1382162" cy="10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10800000">
            <a:off x="10396161" y="2501837"/>
            <a:ext cx="6138756" cy="4793012"/>
          </a:xfrm>
          <a:custGeom>
            <a:avLst/>
            <a:gdLst/>
            <a:ahLst/>
            <a:cxnLst/>
            <a:rect l="l" t="t" r="r" b="b"/>
            <a:pathLst>
              <a:path w="1382162" h="1079163">
                <a:moveTo>
                  <a:pt x="460969" y="19070"/>
                </a:moveTo>
                <a:cubicBezTo>
                  <a:pt x="531601" y="7556"/>
                  <a:pt x="612388" y="0"/>
                  <a:pt x="691453" y="0"/>
                </a:cubicBezTo>
                <a:cubicBezTo>
                  <a:pt x="770521" y="0"/>
                  <a:pt x="846603" y="6476"/>
                  <a:pt x="916716" y="17990"/>
                </a:cubicBezTo>
                <a:cubicBezTo>
                  <a:pt x="918210" y="18350"/>
                  <a:pt x="919701" y="18350"/>
                  <a:pt x="921192" y="18710"/>
                </a:cubicBezTo>
                <a:cubicBezTo>
                  <a:pt x="1184497" y="64765"/>
                  <a:pt x="1378433" y="186379"/>
                  <a:pt x="1382162" y="334419"/>
                </a:cubicBezTo>
                <a:lnTo>
                  <a:pt x="1382162" y="1079163"/>
                </a:lnTo>
                <a:lnTo>
                  <a:pt x="0" y="1079163"/>
                </a:lnTo>
                <a:lnTo>
                  <a:pt x="0" y="334971"/>
                </a:lnTo>
                <a:cubicBezTo>
                  <a:pt x="3730" y="185660"/>
                  <a:pt x="194681" y="64045"/>
                  <a:pt x="460969" y="19070"/>
                </a:cubicBezTo>
                <a:close/>
              </a:path>
            </a:pathLst>
          </a:custGeom>
          <a:solidFill>
            <a:srgbClr val="AC815E"/>
          </a:solidFill>
        </p:spPr>
        <p:txBody>
          <a:bodyPr/>
          <a:lstStyle/>
          <a:p>
            <a:endParaRPr lang="it-IT"/>
          </a:p>
        </p:txBody>
      </p:sp>
      <p:sp>
        <p:nvSpPr>
          <p:cNvPr id="16" name="TextBox 16"/>
          <p:cNvSpPr txBox="1"/>
          <p:nvPr/>
        </p:nvSpPr>
        <p:spPr>
          <a:xfrm rot="10800000">
            <a:off x="10396161" y="2501837"/>
            <a:ext cx="6138756" cy="43981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10396161" y="-374183"/>
            <a:ext cx="6138756" cy="4470908"/>
            <a:chOff x="0" y="0"/>
            <a:chExt cx="1382162" cy="10066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82162" cy="1006640"/>
            </a:xfrm>
            <a:custGeom>
              <a:avLst/>
              <a:gdLst/>
              <a:ahLst/>
              <a:cxnLst/>
              <a:rect l="l" t="t" r="r" b="b"/>
              <a:pathLst>
                <a:path w="1382162" h="1006640">
                  <a:moveTo>
                    <a:pt x="460969" y="19070"/>
                  </a:moveTo>
                  <a:cubicBezTo>
                    <a:pt x="531601" y="7556"/>
                    <a:pt x="612388" y="0"/>
                    <a:pt x="691453" y="0"/>
                  </a:cubicBezTo>
                  <a:cubicBezTo>
                    <a:pt x="770521" y="0"/>
                    <a:pt x="846603" y="6476"/>
                    <a:pt x="916716" y="17990"/>
                  </a:cubicBezTo>
                  <a:cubicBezTo>
                    <a:pt x="918210" y="18350"/>
                    <a:pt x="919701" y="18350"/>
                    <a:pt x="921192" y="18710"/>
                  </a:cubicBezTo>
                  <a:cubicBezTo>
                    <a:pt x="1184497" y="64765"/>
                    <a:pt x="1378433" y="186379"/>
                    <a:pt x="1382162" y="332808"/>
                  </a:cubicBezTo>
                  <a:lnTo>
                    <a:pt x="1382162" y="1006640"/>
                  </a:lnTo>
                  <a:lnTo>
                    <a:pt x="0" y="1006640"/>
                  </a:lnTo>
                  <a:lnTo>
                    <a:pt x="0" y="333308"/>
                  </a:lnTo>
                  <a:cubicBezTo>
                    <a:pt x="3730" y="185660"/>
                    <a:pt x="194681" y="64045"/>
                    <a:pt x="460969" y="19070"/>
                  </a:cubicBezTo>
                  <a:close/>
                </a:path>
              </a:pathLst>
            </a:custGeom>
            <a:solidFill>
              <a:srgbClr val="4D6563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8900"/>
              <a:ext cx="1382162" cy="917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1470421" y="458956"/>
            <a:ext cx="684610" cy="684610"/>
          </a:xfrm>
          <a:custGeom>
            <a:avLst/>
            <a:gdLst/>
            <a:ahLst/>
            <a:cxnLst/>
            <a:rect l="l" t="t" r="r" b="b"/>
            <a:pathLst>
              <a:path w="792852" h="792852">
                <a:moveTo>
                  <a:pt x="180936" y="0"/>
                </a:moveTo>
                <a:lnTo>
                  <a:pt x="611916" y="0"/>
                </a:lnTo>
                <a:cubicBezTo>
                  <a:pt x="659903" y="0"/>
                  <a:pt x="705925" y="19063"/>
                  <a:pt x="739857" y="52995"/>
                </a:cubicBezTo>
                <a:cubicBezTo>
                  <a:pt x="773789" y="86927"/>
                  <a:pt x="792852" y="132949"/>
                  <a:pt x="792852" y="180936"/>
                </a:cubicBezTo>
                <a:lnTo>
                  <a:pt x="792852" y="611916"/>
                </a:lnTo>
                <a:cubicBezTo>
                  <a:pt x="792852" y="659903"/>
                  <a:pt x="773789" y="705925"/>
                  <a:pt x="739857" y="739857"/>
                </a:cubicBezTo>
                <a:cubicBezTo>
                  <a:pt x="705925" y="773789"/>
                  <a:pt x="659903" y="792852"/>
                  <a:pt x="611916" y="792852"/>
                </a:cubicBezTo>
                <a:lnTo>
                  <a:pt x="180936" y="792852"/>
                </a:lnTo>
                <a:cubicBezTo>
                  <a:pt x="132949" y="792852"/>
                  <a:pt x="86927" y="773789"/>
                  <a:pt x="52995" y="739857"/>
                </a:cubicBezTo>
                <a:cubicBezTo>
                  <a:pt x="19063" y="705925"/>
                  <a:pt x="0" y="659903"/>
                  <a:pt x="0" y="611916"/>
                </a:cubicBezTo>
                <a:lnTo>
                  <a:pt x="0" y="180936"/>
                </a:lnTo>
                <a:cubicBezTo>
                  <a:pt x="0" y="132949"/>
                  <a:pt x="19063" y="86927"/>
                  <a:pt x="52995" y="52995"/>
                </a:cubicBezTo>
                <a:cubicBezTo>
                  <a:pt x="86927" y="19063"/>
                  <a:pt x="132949" y="0"/>
                  <a:pt x="180936" y="0"/>
                </a:cubicBezTo>
                <a:close/>
              </a:path>
            </a:pathLst>
          </a:custGeom>
          <a:solidFill>
            <a:srgbClr val="FDFAEC"/>
          </a:solidFill>
        </p:spPr>
        <p:txBody>
          <a:bodyPr/>
          <a:lstStyle/>
          <a:p>
            <a:endParaRPr lang="it-IT"/>
          </a:p>
        </p:txBody>
      </p:sp>
      <p:sp>
        <p:nvSpPr>
          <p:cNvPr id="23" name="TextBox 23"/>
          <p:cNvSpPr txBox="1"/>
          <p:nvPr/>
        </p:nvSpPr>
        <p:spPr>
          <a:xfrm>
            <a:off x="11470421" y="491854"/>
            <a:ext cx="684610" cy="6517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99"/>
              </a:lnSpc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11470421" y="1686492"/>
            <a:ext cx="3990234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7945" lvl="1" indent="-193972" algn="l">
              <a:lnSpc>
                <a:spcPts val="2156"/>
              </a:lnSpc>
              <a:buFont typeface="Arial"/>
              <a:buChar char="•"/>
            </a:pPr>
            <a:r>
              <a:rPr lang="en-US" sz="1796">
                <a:solidFill>
                  <a:srgbClr val="FDFAEC"/>
                </a:solidFill>
                <a:latin typeface="Object Sans"/>
                <a:ea typeface="Object Sans"/>
                <a:cs typeface="Object Sans"/>
                <a:sym typeface="Object Sans"/>
              </a:rPr>
              <a:t>We used the “Property Sales 2007–2019” dataset retrieved from Kaggle, containing over 135,000 residential real estate transactions in a single region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470421" y="1360518"/>
            <a:ext cx="3990234" cy="302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2196" b="1" spc="-101">
                <a:solidFill>
                  <a:srgbClr val="FDFAEC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Dataset Source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1470421" y="3980598"/>
            <a:ext cx="684610" cy="684610"/>
            <a:chOff x="0" y="0"/>
            <a:chExt cx="792852" cy="79285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92852" cy="792852"/>
            </a:xfrm>
            <a:custGeom>
              <a:avLst/>
              <a:gdLst/>
              <a:ahLst/>
              <a:cxnLst/>
              <a:rect l="l" t="t" r="r" b="b"/>
              <a:pathLst>
                <a:path w="792852" h="792852">
                  <a:moveTo>
                    <a:pt x="180936" y="0"/>
                  </a:moveTo>
                  <a:lnTo>
                    <a:pt x="611916" y="0"/>
                  </a:lnTo>
                  <a:cubicBezTo>
                    <a:pt x="659903" y="0"/>
                    <a:pt x="705925" y="19063"/>
                    <a:pt x="739857" y="52995"/>
                  </a:cubicBezTo>
                  <a:cubicBezTo>
                    <a:pt x="773789" y="86927"/>
                    <a:pt x="792852" y="132949"/>
                    <a:pt x="792852" y="180936"/>
                  </a:cubicBezTo>
                  <a:lnTo>
                    <a:pt x="792852" y="611916"/>
                  </a:lnTo>
                  <a:cubicBezTo>
                    <a:pt x="792852" y="659903"/>
                    <a:pt x="773789" y="705925"/>
                    <a:pt x="739857" y="739857"/>
                  </a:cubicBezTo>
                  <a:cubicBezTo>
                    <a:pt x="705925" y="773789"/>
                    <a:pt x="659903" y="792852"/>
                    <a:pt x="611916" y="792852"/>
                  </a:cubicBezTo>
                  <a:lnTo>
                    <a:pt x="180936" y="792852"/>
                  </a:lnTo>
                  <a:cubicBezTo>
                    <a:pt x="132949" y="792852"/>
                    <a:pt x="86927" y="773789"/>
                    <a:pt x="52995" y="739857"/>
                  </a:cubicBezTo>
                  <a:cubicBezTo>
                    <a:pt x="19063" y="705925"/>
                    <a:pt x="0" y="659903"/>
                    <a:pt x="0" y="611916"/>
                  </a:cubicBezTo>
                  <a:lnTo>
                    <a:pt x="0" y="180936"/>
                  </a:lnTo>
                  <a:cubicBezTo>
                    <a:pt x="0" y="132949"/>
                    <a:pt x="19063" y="86927"/>
                    <a:pt x="52995" y="52995"/>
                  </a:cubicBezTo>
                  <a:cubicBezTo>
                    <a:pt x="86927" y="19063"/>
                    <a:pt x="132949" y="0"/>
                    <a:pt x="180936" y="0"/>
                  </a:cubicBezTo>
                  <a:close/>
                </a:path>
              </a:pathLst>
            </a:custGeom>
            <a:solidFill>
              <a:srgbClr val="FDFAEC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38100"/>
              <a:ext cx="792852" cy="754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1470421" y="5208134"/>
            <a:ext cx="3990234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7945" lvl="1" indent="-193972" algn="l">
              <a:lnSpc>
                <a:spcPts val="2156"/>
              </a:lnSpc>
              <a:buFont typeface="Arial"/>
              <a:buChar char="•"/>
            </a:pPr>
            <a:r>
              <a:rPr lang="en-US" sz="1796">
                <a:solidFill>
                  <a:srgbClr val="FDFAEC"/>
                </a:solidFill>
                <a:latin typeface="Object Sans"/>
                <a:ea typeface="Object Sans"/>
                <a:cs typeface="Object Sans"/>
                <a:sym typeface="Object Sans"/>
              </a:rPr>
              <a:t>Raw Dataset: Transaction-level data including price, property features, and exact sale date</a:t>
            </a:r>
          </a:p>
          <a:p>
            <a:pPr marL="387945" lvl="1" indent="-193972" algn="l">
              <a:lnSpc>
                <a:spcPts val="2156"/>
              </a:lnSpc>
              <a:buFont typeface="Arial"/>
              <a:buChar char="•"/>
            </a:pPr>
            <a:r>
              <a:rPr lang="en-US" sz="1796">
                <a:solidFill>
                  <a:srgbClr val="FDFAEC"/>
                </a:solidFill>
                <a:latin typeface="Object Sans"/>
                <a:ea typeface="Object Sans"/>
                <a:cs typeface="Object Sans"/>
                <a:sym typeface="Object Sans"/>
              </a:rPr>
              <a:t>MA Dataset: Aggregated quarterly version for smoothed trend analysis (time series view)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470421" y="4882160"/>
            <a:ext cx="3990234" cy="302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2196" b="1" spc="-101">
                <a:solidFill>
                  <a:srgbClr val="FDFAEC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Dataset Versions</a:t>
            </a:r>
          </a:p>
        </p:txBody>
      </p:sp>
      <p:sp>
        <p:nvSpPr>
          <p:cNvPr id="36" name="Freeform 36"/>
          <p:cNvSpPr/>
          <p:nvPr/>
        </p:nvSpPr>
        <p:spPr>
          <a:xfrm>
            <a:off x="11470421" y="7171024"/>
            <a:ext cx="684610" cy="684610"/>
          </a:xfrm>
          <a:custGeom>
            <a:avLst/>
            <a:gdLst/>
            <a:ahLst/>
            <a:cxnLst/>
            <a:rect l="l" t="t" r="r" b="b"/>
            <a:pathLst>
              <a:path w="792852" h="792852">
                <a:moveTo>
                  <a:pt x="180936" y="0"/>
                </a:moveTo>
                <a:lnTo>
                  <a:pt x="611916" y="0"/>
                </a:lnTo>
                <a:cubicBezTo>
                  <a:pt x="659903" y="0"/>
                  <a:pt x="705925" y="19063"/>
                  <a:pt x="739857" y="52995"/>
                </a:cubicBezTo>
                <a:cubicBezTo>
                  <a:pt x="773789" y="86927"/>
                  <a:pt x="792852" y="132949"/>
                  <a:pt x="792852" y="180936"/>
                </a:cubicBezTo>
                <a:lnTo>
                  <a:pt x="792852" y="611916"/>
                </a:lnTo>
                <a:cubicBezTo>
                  <a:pt x="792852" y="659903"/>
                  <a:pt x="773789" y="705925"/>
                  <a:pt x="739857" y="739857"/>
                </a:cubicBezTo>
                <a:cubicBezTo>
                  <a:pt x="705925" y="773789"/>
                  <a:pt x="659903" y="792852"/>
                  <a:pt x="611916" y="792852"/>
                </a:cubicBezTo>
                <a:lnTo>
                  <a:pt x="180936" y="792852"/>
                </a:lnTo>
                <a:cubicBezTo>
                  <a:pt x="132949" y="792852"/>
                  <a:pt x="86927" y="773789"/>
                  <a:pt x="52995" y="739857"/>
                </a:cubicBezTo>
                <a:cubicBezTo>
                  <a:pt x="19063" y="705925"/>
                  <a:pt x="0" y="659903"/>
                  <a:pt x="0" y="611916"/>
                </a:cubicBezTo>
                <a:lnTo>
                  <a:pt x="0" y="180936"/>
                </a:lnTo>
                <a:cubicBezTo>
                  <a:pt x="0" y="132949"/>
                  <a:pt x="19063" y="86927"/>
                  <a:pt x="52995" y="52995"/>
                </a:cubicBezTo>
                <a:cubicBezTo>
                  <a:pt x="86927" y="19063"/>
                  <a:pt x="132949" y="0"/>
                  <a:pt x="180936" y="0"/>
                </a:cubicBezTo>
                <a:close/>
              </a:path>
            </a:pathLst>
          </a:custGeom>
          <a:solidFill>
            <a:srgbClr val="FDFAEC"/>
          </a:solidFill>
        </p:spPr>
        <p:txBody>
          <a:bodyPr/>
          <a:lstStyle/>
          <a:p>
            <a:endParaRPr lang="it-IT"/>
          </a:p>
        </p:txBody>
      </p:sp>
      <p:sp>
        <p:nvSpPr>
          <p:cNvPr id="37" name="TextBox 37"/>
          <p:cNvSpPr txBox="1"/>
          <p:nvPr/>
        </p:nvSpPr>
        <p:spPr>
          <a:xfrm>
            <a:off x="11470421" y="7203922"/>
            <a:ext cx="684610" cy="6517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99"/>
              </a:lnSpc>
            </a:pPr>
            <a:endParaRPr/>
          </a:p>
        </p:txBody>
      </p:sp>
      <p:sp>
        <p:nvSpPr>
          <p:cNvPr id="39" name="TextBox 39"/>
          <p:cNvSpPr txBox="1"/>
          <p:nvPr/>
        </p:nvSpPr>
        <p:spPr>
          <a:xfrm>
            <a:off x="11470421" y="8398560"/>
            <a:ext cx="3990234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7945" lvl="1" indent="-193972" algn="l">
              <a:lnSpc>
                <a:spcPts val="2156"/>
              </a:lnSpc>
              <a:buFont typeface="Arial"/>
              <a:buChar char="•"/>
            </a:pPr>
            <a:r>
              <a:rPr lang="en-US" sz="1796">
                <a:solidFill>
                  <a:srgbClr val="FDFAEC"/>
                </a:solidFill>
                <a:latin typeface="Object Sans"/>
                <a:ea typeface="Object Sans"/>
                <a:cs typeface="Object Sans"/>
                <a:sym typeface="Object Sans"/>
              </a:rPr>
              <a:t>Removed missing values and outliers</a:t>
            </a:r>
          </a:p>
          <a:p>
            <a:pPr marL="387945" lvl="1" indent="-193972" algn="l">
              <a:lnSpc>
                <a:spcPts val="2156"/>
              </a:lnSpc>
              <a:buFont typeface="Arial"/>
              <a:buChar char="•"/>
            </a:pPr>
            <a:r>
              <a:rPr lang="en-US" sz="1796">
                <a:solidFill>
                  <a:srgbClr val="FDFAEC"/>
                </a:solidFill>
                <a:latin typeface="Object Sans"/>
                <a:ea typeface="Object Sans"/>
                <a:cs typeface="Object Sans"/>
                <a:sym typeface="Object Sans"/>
              </a:rPr>
              <a:t>Encoded categorical variables (label &amp; one-hot)</a:t>
            </a:r>
          </a:p>
          <a:p>
            <a:pPr marL="387945" lvl="1" indent="-193972" algn="l">
              <a:lnSpc>
                <a:spcPts val="2156"/>
              </a:lnSpc>
              <a:buFont typeface="Arial"/>
              <a:buChar char="•"/>
            </a:pPr>
            <a:r>
              <a:rPr lang="en-US" sz="1796">
                <a:solidFill>
                  <a:srgbClr val="FDFAEC"/>
                </a:solidFill>
                <a:latin typeface="Object Sans"/>
                <a:ea typeface="Object Sans"/>
                <a:cs typeface="Object Sans"/>
                <a:sym typeface="Object Sans"/>
              </a:rPr>
              <a:t>Performed an 80/20 train-test split for model validation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470421" y="8072586"/>
            <a:ext cx="3990234" cy="302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2196" b="1" spc="-101">
                <a:solidFill>
                  <a:srgbClr val="FDFAEC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Preprocessing Steps</a:t>
            </a:r>
          </a:p>
        </p:txBody>
      </p:sp>
      <p:sp>
        <p:nvSpPr>
          <p:cNvPr id="41" name="Freeform 41"/>
          <p:cNvSpPr/>
          <p:nvPr/>
        </p:nvSpPr>
        <p:spPr>
          <a:xfrm>
            <a:off x="7433252" y="1279547"/>
            <a:ext cx="1710748" cy="590208"/>
          </a:xfrm>
          <a:custGeom>
            <a:avLst/>
            <a:gdLst/>
            <a:ahLst/>
            <a:cxnLst/>
            <a:rect l="l" t="t" r="r" b="b"/>
            <a:pathLst>
              <a:path w="1710748" h="590208">
                <a:moveTo>
                  <a:pt x="0" y="0"/>
                </a:moveTo>
                <a:lnTo>
                  <a:pt x="1710748" y="0"/>
                </a:lnTo>
                <a:lnTo>
                  <a:pt x="1710748" y="590208"/>
                </a:lnTo>
                <a:lnTo>
                  <a:pt x="0" y="590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1F20ECF1-1795-1242-34C3-2B1A99573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8923" y="4053104"/>
            <a:ext cx="527604" cy="527604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5ECC4622-08D2-3BB2-C2BE-94155984E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1751" y="566285"/>
            <a:ext cx="482600" cy="482600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0DE02DC5-5AC8-379D-041E-78246287E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48922" y="7243276"/>
            <a:ext cx="527605" cy="527605"/>
          </a:xfrm>
          <a:prstGeom prst="rect">
            <a:avLst/>
          </a:prstGeom>
        </p:spPr>
      </p:pic>
      <p:pic>
        <p:nvPicPr>
          <p:cNvPr id="14" name="Picture 1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C5D6BB93-C06E-F7C3-C77F-20E5DC6AC8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450" y="3016023"/>
            <a:ext cx="8534400" cy="48101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F4844-A3DB-4216-9F0B-7D0A11323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38DCEA66-8C9A-EEC9-0BA9-DC1566658D2B}"/>
              </a:ext>
            </a:extLst>
          </p:cNvPr>
          <p:cNvGrpSpPr/>
          <p:nvPr/>
        </p:nvGrpSpPr>
        <p:grpSpPr>
          <a:xfrm>
            <a:off x="1028700" y="3512127"/>
            <a:ext cx="16230600" cy="77149"/>
            <a:chOff x="0" y="0"/>
            <a:chExt cx="4274726" cy="20319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C3E5A3D-C16F-FA97-18DB-6A1ABCA688C5}"/>
                </a:ext>
              </a:extLst>
            </p:cNvPr>
            <p:cNvSpPr/>
            <p:nvPr/>
          </p:nvSpPr>
          <p:spPr>
            <a:xfrm>
              <a:off x="0" y="0"/>
              <a:ext cx="4274726" cy="20319"/>
            </a:xfrm>
            <a:custGeom>
              <a:avLst/>
              <a:gdLst/>
              <a:ahLst/>
              <a:cxnLst/>
              <a:rect l="l" t="t" r="r" b="b"/>
              <a:pathLst>
                <a:path w="4274726" h="20319">
                  <a:moveTo>
                    <a:pt x="10160" y="0"/>
                  </a:moveTo>
                  <a:lnTo>
                    <a:pt x="4264566" y="0"/>
                  </a:lnTo>
                  <a:cubicBezTo>
                    <a:pt x="4270177" y="0"/>
                    <a:pt x="4274726" y="4549"/>
                    <a:pt x="4274726" y="10160"/>
                  </a:cubicBezTo>
                  <a:lnTo>
                    <a:pt x="4274726" y="10160"/>
                  </a:lnTo>
                  <a:cubicBezTo>
                    <a:pt x="4274726" y="15770"/>
                    <a:pt x="4270177" y="20319"/>
                    <a:pt x="4264566" y="20319"/>
                  </a:cubicBezTo>
                  <a:lnTo>
                    <a:pt x="10160" y="20319"/>
                  </a:lnTo>
                  <a:cubicBezTo>
                    <a:pt x="4549" y="20319"/>
                    <a:pt x="0" y="15770"/>
                    <a:pt x="0" y="10160"/>
                  </a:cubicBezTo>
                  <a:lnTo>
                    <a:pt x="0" y="10160"/>
                  </a:lnTo>
                  <a:cubicBezTo>
                    <a:pt x="0" y="4549"/>
                    <a:pt x="4549" y="0"/>
                    <a:pt x="10160" y="0"/>
                  </a:cubicBezTo>
                  <a:close/>
                </a:path>
              </a:pathLst>
            </a:custGeom>
            <a:solidFill>
              <a:srgbClr val="AC815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921EC28-7FDA-C807-0A94-EA319818B47A}"/>
                </a:ext>
              </a:extLst>
            </p:cNvPr>
            <p:cNvSpPr txBox="1"/>
            <p:nvPr/>
          </p:nvSpPr>
          <p:spPr>
            <a:xfrm>
              <a:off x="0" y="-57150"/>
              <a:ext cx="4274726" cy="77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8E8B6DD2-7357-DFFC-595F-7B2A99072318}"/>
              </a:ext>
            </a:extLst>
          </p:cNvPr>
          <p:cNvGrpSpPr/>
          <p:nvPr/>
        </p:nvGrpSpPr>
        <p:grpSpPr>
          <a:xfrm>
            <a:off x="11840712" y="5075687"/>
            <a:ext cx="2913596" cy="97672"/>
            <a:chOff x="0" y="0"/>
            <a:chExt cx="713559" cy="2392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5CA7958-F38E-D34B-AC4D-9B9A28FE6C2D}"/>
                </a:ext>
              </a:extLst>
            </p:cNvPr>
            <p:cNvSpPr/>
            <p:nvPr/>
          </p:nvSpPr>
          <p:spPr>
            <a:xfrm>
              <a:off x="0" y="0"/>
              <a:ext cx="713559" cy="23920"/>
            </a:xfrm>
            <a:custGeom>
              <a:avLst/>
              <a:gdLst/>
              <a:ahLst/>
              <a:cxnLst/>
              <a:rect l="l" t="t" r="r" b="b"/>
              <a:pathLst>
                <a:path w="713559" h="23920">
                  <a:moveTo>
                    <a:pt x="11960" y="0"/>
                  </a:moveTo>
                  <a:lnTo>
                    <a:pt x="701599" y="0"/>
                  </a:lnTo>
                  <a:cubicBezTo>
                    <a:pt x="704771" y="0"/>
                    <a:pt x="707813" y="1260"/>
                    <a:pt x="710056" y="3503"/>
                  </a:cubicBezTo>
                  <a:cubicBezTo>
                    <a:pt x="712299" y="5746"/>
                    <a:pt x="713559" y="8788"/>
                    <a:pt x="713559" y="11960"/>
                  </a:cubicBezTo>
                  <a:lnTo>
                    <a:pt x="713559" y="11960"/>
                  </a:lnTo>
                  <a:cubicBezTo>
                    <a:pt x="713559" y="18566"/>
                    <a:pt x="708204" y="23920"/>
                    <a:pt x="701599" y="23920"/>
                  </a:cubicBezTo>
                  <a:lnTo>
                    <a:pt x="11960" y="23920"/>
                  </a:lnTo>
                  <a:cubicBezTo>
                    <a:pt x="5355" y="23920"/>
                    <a:pt x="0" y="18566"/>
                    <a:pt x="0" y="11960"/>
                  </a:cubicBezTo>
                  <a:lnTo>
                    <a:pt x="0" y="11960"/>
                  </a:lnTo>
                  <a:cubicBezTo>
                    <a:pt x="0" y="5355"/>
                    <a:pt x="5355" y="0"/>
                    <a:pt x="11960" y="0"/>
                  </a:cubicBezTo>
                  <a:close/>
                </a:path>
              </a:pathLst>
            </a:custGeom>
            <a:solidFill>
              <a:srgbClr val="AC815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55A8BFE-F0CC-AFD5-4FE8-399AFFB57A62}"/>
                </a:ext>
              </a:extLst>
            </p:cNvPr>
            <p:cNvSpPr txBox="1"/>
            <p:nvPr/>
          </p:nvSpPr>
          <p:spPr>
            <a:xfrm>
              <a:off x="0" y="-57150"/>
              <a:ext cx="713559" cy="8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22DE5F05-A743-BFBE-8031-879BF82AF5D1}"/>
              </a:ext>
            </a:extLst>
          </p:cNvPr>
          <p:cNvSpPr txBox="1"/>
          <p:nvPr/>
        </p:nvSpPr>
        <p:spPr>
          <a:xfrm>
            <a:off x="1028700" y="1095375"/>
            <a:ext cx="16230600" cy="2125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8080"/>
              </a:lnSpc>
            </a:pPr>
            <a:r>
              <a:rPr lang="en-US" sz="8000" b="1" dirty="0">
                <a:solidFill>
                  <a:srgbClr val="000000"/>
                </a:solidFill>
                <a:latin typeface="Poppins Semi-Bold"/>
                <a:cs typeface="Poppins Semi-Bold"/>
              </a:rPr>
              <a:t>Descriptive Statistics Overview Mean, Min, Max</a:t>
            </a:r>
            <a:endParaRPr lang="en-US" sz="8000" b="1" dirty="0">
              <a:solidFill>
                <a:srgbClr val="000000"/>
              </a:solidFill>
              <a:latin typeface="Poppins Semi-Bold"/>
              <a:cs typeface="Poppins Semi-Bold"/>
              <a:sym typeface="Poppins Semi-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7207C21-B600-5982-C001-2F7E27C780AD}"/>
              </a:ext>
            </a:extLst>
          </p:cNvPr>
          <p:cNvSpPr txBox="1"/>
          <p:nvPr/>
        </p:nvSpPr>
        <p:spPr>
          <a:xfrm>
            <a:off x="11840712" y="5220891"/>
            <a:ext cx="5418588" cy="321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-23218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000000">
                    <a:alpha val="80000"/>
                  </a:srgbClr>
                </a:solidFill>
                <a:latin typeface="Poppins"/>
                <a:cs typeface="Poppins"/>
              </a:rPr>
              <a:t>Average sale price increases with number of bedrooms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000000">
                  <a:alpha val="80000"/>
                </a:srgbClr>
              </a:solidFill>
              <a:latin typeface="Poppins"/>
              <a:cs typeface="Poppins"/>
            </a:endParaRPr>
          </a:p>
          <a:p>
            <a:pPr indent="-23218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000000">
                    <a:alpha val="80000"/>
                  </a:srgbClr>
                </a:solidFill>
                <a:latin typeface="Poppins"/>
                <a:cs typeface="Poppins"/>
              </a:rPr>
              <a:t>Houses consistently sell for more than units, across all bedroom counts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000000">
                  <a:alpha val="80000"/>
                </a:srgbClr>
              </a:solidFill>
              <a:latin typeface="Poppins"/>
              <a:cs typeface="Poppins"/>
            </a:endParaRPr>
          </a:p>
          <a:p>
            <a:pPr indent="-23218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000000">
                    <a:alpha val="80000"/>
                  </a:srgbClr>
                </a:solidFill>
                <a:latin typeface="Poppins"/>
                <a:cs typeface="Poppins"/>
              </a:rPr>
              <a:t>The price distribution shows long upper whiskers, indicating presence of high-end luxury properties</a:t>
            </a:r>
            <a:endParaRPr lang="en-US" sz="2000" dirty="0">
              <a:solidFill>
                <a:srgbClr val="000000">
                  <a:alpha val="80000"/>
                </a:srgbClr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A7A1032-3935-1528-63E3-6A147F1052FB}"/>
              </a:ext>
            </a:extLst>
          </p:cNvPr>
          <p:cNvSpPr txBox="1"/>
          <p:nvPr/>
        </p:nvSpPr>
        <p:spPr>
          <a:xfrm>
            <a:off x="11840712" y="4601068"/>
            <a:ext cx="3635020" cy="35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6"/>
              </a:lnSpc>
              <a:spcBef>
                <a:spcPct val="0"/>
              </a:spcBef>
            </a:pPr>
            <a:r>
              <a:rPr lang="en-US" sz="2688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Insights</a:t>
            </a: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16D90E62-3F94-990F-95C1-1FE26399BA02}"/>
              </a:ext>
            </a:extLst>
          </p:cNvPr>
          <p:cNvSpPr/>
          <p:nvPr/>
        </p:nvSpPr>
        <p:spPr>
          <a:xfrm>
            <a:off x="0" y="9134962"/>
            <a:ext cx="13596073" cy="0"/>
          </a:xfrm>
          <a:prstGeom prst="line">
            <a:avLst/>
          </a:prstGeom>
          <a:ln w="38100" cap="flat">
            <a:solidFill>
              <a:srgbClr val="4D65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4211843-92C2-938E-B393-42A4311D3FA7}"/>
              </a:ext>
            </a:extLst>
          </p:cNvPr>
          <p:cNvSpPr/>
          <p:nvPr/>
        </p:nvSpPr>
        <p:spPr>
          <a:xfrm>
            <a:off x="15617656" y="212843"/>
            <a:ext cx="2365212" cy="815998"/>
          </a:xfrm>
          <a:custGeom>
            <a:avLst/>
            <a:gdLst/>
            <a:ahLst/>
            <a:cxnLst/>
            <a:rect l="l" t="t" r="r" b="b"/>
            <a:pathLst>
              <a:path w="2365212" h="815998">
                <a:moveTo>
                  <a:pt x="0" y="0"/>
                </a:moveTo>
                <a:lnTo>
                  <a:pt x="2365212" y="0"/>
                </a:lnTo>
                <a:lnTo>
                  <a:pt x="2365212" y="815998"/>
                </a:lnTo>
                <a:lnTo>
                  <a:pt x="0" y="815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6" name="Gruppo 24">
            <a:extLst>
              <a:ext uri="{FF2B5EF4-FFF2-40B4-BE49-F238E27FC236}">
                <a16:creationId xmlns:a16="http://schemas.microsoft.com/office/drawing/2014/main" id="{B334CD23-04E7-8BAF-F340-95B3A223CC27}"/>
              </a:ext>
            </a:extLst>
          </p:cNvPr>
          <p:cNvGrpSpPr/>
          <p:nvPr/>
        </p:nvGrpSpPr>
        <p:grpSpPr>
          <a:xfrm>
            <a:off x="1028699" y="4063809"/>
            <a:ext cx="9547662" cy="4428999"/>
            <a:chOff x="10427437" y="2400300"/>
            <a:chExt cx="6915835" cy="6298594"/>
          </a:xfrm>
        </p:grpSpPr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B91E7D1A-BEA2-D9B9-E318-A17277A2F8B7}"/>
                </a:ext>
              </a:extLst>
            </p:cNvPr>
            <p:cNvSpPr txBox="1"/>
            <p:nvPr/>
          </p:nvSpPr>
          <p:spPr>
            <a:xfrm>
              <a:off x="11343270" y="3298875"/>
              <a:ext cx="1147632" cy="937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413"/>
                </a:lnSpc>
                <a:spcBef>
                  <a:spcPct val="0"/>
                </a:spcBef>
              </a:pPr>
              <a:r>
                <a:rPr lang="en-US" sz="7047" b="1" dirty="0">
                  <a:solidFill>
                    <a:srgbClr val="4D656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</a:t>
              </a:r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3E4BBAF1-76B1-8ABF-A6A7-354A81B38752}"/>
                </a:ext>
              </a:extLst>
            </p:cNvPr>
            <p:cNvSpPr txBox="1"/>
            <p:nvPr/>
          </p:nvSpPr>
          <p:spPr>
            <a:xfrm>
              <a:off x="10427438" y="4178727"/>
              <a:ext cx="2979295" cy="1510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>
                      <a:alpha val="80000"/>
                    </a:srgbClr>
                  </a:solidFill>
                  <a:latin typeface="Poppins"/>
                  <a:cs typeface="Poppins"/>
                </a:rPr>
                <a:t>Mean price increases with the number of bedrooms for both houses and units</a:t>
              </a:r>
              <a:r>
                <a:rPr lang="en-US" sz="2000" dirty="0"/>
                <a:t>.</a:t>
              </a:r>
              <a:endParaRPr lang="en-US" sz="2000" u="none" strike="noStrike" dirty="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" name="TextBox 14">
              <a:extLst>
                <a:ext uri="{FF2B5EF4-FFF2-40B4-BE49-F238E27FC236}">
                  <a16:creationId xmlns:a16="http://schemas.microsoft.com/office/drawing/2014/main" id="{F64366D4-C1FE-2628-AAA3-9F8E757B6365}"/>
                </a:ext>
              </a:extLst>
            </p:cNvPr>
            <p:cNvSpPr txBox="1"/>
            <p:nvPr/>
          </p:nvSpPr>
          <p:spPr>
            <a:xfrm>
              <a:off x="14147515" y="4201671"/>
              <a:ext cx="3195757" cy="13130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latin typeface="Poppins" pitchFamily="2" charset="77"/>
                  <a:cs typeface="Poppins" pitchFamily="2" charset="77"/>
                </a:rPr>
                <a:t>5-bedroom houses have the highest average price (~$918,706), with some reaching </a:t>
              </a:r>
              <a:r>
                <a:rPr lang="en-US" sz="2000" b="1" dirty="0">
                  <a:latin typeface="Poppins" pitchFamily="2" charset="77"/>
                  <a:cs typeface="Poppins" pitchFamily="2" charset="77"/>
                </a:rPr>
                <a:t>$7.3M.</a:t>
              </a:r>
              <a:endParaRPr lang="en-US" sz="2000" dirty="0"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83B5286F-BD30-0CEF-6C3C-07B981714DD2}"/>
                </a:ext>
              </a:extLst>
            </p:cNvPr>
            <p:cNvSpPr txBox="1"/>
            <p:nvPr/>
          </p:nvSpPr>
          <p:spPr>
            <a:xfrm>
              <a:off x="15195836" y="3298875"/>
              <a:ext cx="1147632" cy="937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413"/>
                </a:lnSpc>
                <a:spcBef>
                  <a:spcPct val="0"/>
                </a:spcBef>
              </a:pPr>
              <a:r>
                <a:rPr lang="en-US" sz="7047" b="1" dirty="0">
                  <a:solidFill>
                    <a:srgbClr val="4D656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E2F0AB84-3AA0-DED7-3BA4-57D7E0E6D5C8}"/>
                </a:ext>
              </a:extLst>
            </p:cNvPr>
            <p:cNvSpPr txBox="1"/>
            <p:nvPr/>
          </p:nvSpPr>
          <p:spPr>
            <a:xfrm>
              <a:off x="11343270" y="6092060"/>
              <a:ext cx="1147632" cy="937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413"/>
                </a:lnSpc>
                <a:spcBef>
                  <a:spcPct val="0"/>
                </a:spcBef>
              </a:pPr>
              <a:r>
                <a:rPr lang="en-US" sz="7047" b="1">
                  <a:solidFill>
                    <a:srgbClr val="AC815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68E1E542-DD45-A23B-3DD3-548E1A90BF92}"/>
                </a:ext>
              </a:extLst>
            </p:cNvPr>
            <p:cNvSpPr txBox="1"/>
            <p:nvPr/>
          </p:nvSpPr>
          <p:spPr>
            <a:xfrm>
              <a:off x="10427437" y="7185192"/>
              <a:ext cx="3146135" cy="15137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i="1" dirty="0">
                  <a:latin typeface="Poppins" pitchFamily="2" charset="77"/>
                  <a:cs typeface="Poppins" pitchFamily="2" charset="77"/>
                </a:rPr>
                <a:t>1-bedroom units average ~$335K. Though rare, 5-bedroom units can reach up to </a:t>
              </a:r>
              <a:r>
                <a:rPr lang="en-US" sz="2000" b="1" i="1" dirty="0">
                  <a:latin typeface="Poppins" pitchFamily="2" charset="77"/>
                  <a:cs typeface="Poppins" pitchFamily="2" charset="77"/>
                </a:rPr>
                <a:t>$1.49M.</a:t>
              </a:r>
              <a:endParaRPr lang="en-US" sz="2000" u="none" strike="noStrike" dirty="0">
                <a:solidFill>
                  <a:srgbClr val="000000">
                    <a:alpha val="80000"/>
                  </a:srgbClr>
                </a:solidFill>
                <a:latin typeface="Poppins" pitchFamily="2" charset="77"/>
                <a:ea typeface="Poppins"/>
                <a:cs typeface="Poppins" pitchFamily="2" charset="77"/>
                <a:sym typeface="Poppins"/>
              </a:endParaRPr>
            </a:p>
          </p:txBody>
        </p:sp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0C43BB2F-C549-B80D-BCA3-D87D44F0D4A2}"/>
                </a:ext>
              </a:extLst>
            </p:cNvPr>
            <p:cNvSpPr txBox="1"/>
            <p:nvPr/>
          </p:nvSpPr>
          <p:spPr>
            <a:xfrm>
              <a:off x="15133040" y="6092060"/>
              <a:ext cx="1273224" cy="937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413"/>
                </a:lnSpc>
                <a:spcBef>
                  <a:spcPct val="0"/>
                </a:spcBef>
              </a:pPr>
              <a:r>
                <a:rPr lang="en-US" sz="7047" b="1">
                  <a:solidFill>
                    <a:srgbClr val="AC815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04</a:t>
              </a:r>
            </a:p>
          </p:txBody>
        </p:sp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id="{E5F48ECA-BECE-7031-0A88-54B46ACAF0ED}"/>
                </a:ext>
              </a:extLst>
            </p:cNvPr>
            <p:cNvSpPr txBox="1"/>
            <p:nvPr/>
          </p:nvSpPr>
          <p:spPr>
            <a:xfrm>
              <a:off x="14280005" y="7124312"/>
              <a:ext cx="2979295" cy="1510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latin typeface="Poppins" pitchFamily="2" charset="77"/>
                  <a:cs typeface="Poppins" pitchFamily="2" charset="77"/>
                </a:rPr>
                <a:t>Larger properties command higher average prices, reinforcing the hypothesis</a:t>
              </a:r>
              <a:endParaRPr lang="en-US" sz="2000" u="none" strike="noStrike" dirty="0">
                <a:solidFill>
                  <a:srgbClr val="000000">
                    <a:alpha val="80000"/>
                  </a:srgbClr>
                </a:solidFill>
                <a:latin typeface="Poppins" pitchFamily="2" charset="77"/>
                <a:ea typeface="Poppins"/>
                <a:cs typeface="Poppins" pitchFamily="2" charset="77"/>
                <a:sym typeface="Poppins"/>
              </a:endParaRPr>
            </a:p>
          </p:txBody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48F09BE7-AFA1-78FE-ABF0-51343130B9EC}"/>
                </a:ext>
              </a:extLst>
            </p:cNvPr>
            <p:cNvSpPr txBox="1"/>
            <p:nvPr/>
          </p:nvSpPr>
          <p:spPr>
            <a:xfrm>
              <a:off x="10427438" y="2400300"/>
              <a:ext cx="4641191" cy="45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274"/>
                </a:lnSpc>
                <a:spcBef>
                  <a:spcPct val="0"/>
                </a:spcBef>
              </a:pPr>
              <a:r>
                <a:rPr lang="en-US" sz="2499" b="1" dirty="0">
                  <a:solidFill>
                    <a:srgbClr val="000000"/>
                  </a:solidFill>
                  <a:latin typeface="Poppins Bold"/>
                  <a:cs typeface="Poppins Bold"/>
                </a:rPr>
                <a:t>Statistical Observations</a:t>
              </a:r>
              <a:endParaRPr lang="en-US" sz="2499" b="1" dirty="0">
                <a:solidFill>
                  <a:srgbClr val="000000"/>
                </a:solidFill>
                <a:latin typeface="Poppins Bold"/>
                <a:cs typeface="Poppins Bold"/>
                <a:sym typeface="Poppins Bold"/>
              </a:endParaRPr>
            </a:p>
          </p:txBody>
        </p:sp>
        <p:grpSp>
          <p:nvGrpSpPr>
            <p:cNvPr id="26" name="Group 21">
              <a:extLst>
                <a:ext uri="{FF2B5EF4-FFF2-40B4-BE49-F238E27FC236}">
                  <a16:creationId xmlns:a16="http://schemas.microsoft.com/office/drawing/2014/main" id="{3D8613FF-46DB-3002-8B80-6DD1D370C8AA}"/>
                </a:ext>
              </a:extLst>
            </p:cNvPr>
            <p:cNvGrpSpPr/>
            <p:nvPr/>
          </p:nvGrpSpPr>
          <p:grpSpPr>
            <a:xfrm>
              <a:off x="10427438" y="2824225"/>
              <a:ext cx="3720077" cy="54439"/>
              <a:chOff x="0" y="0"/>
              <a:chExt cx="979773" cy="14338"/>
            </a:xfrm>
          </p:grpSpPr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BC8AA6BD-D58D-4EF1-B44D-011D75B2FEFC}"/>
                  </a:ext>
                </a:extLst>
              </p:cNvPr>
              <p:cNvSpPr/>
              <p:nvPr/>
            </p:nvSpPr>
            <p:spPr>
              <a:xfrm>
                <a:off x="0" y="0"/>
                <a:ext cx="979774" cy="14338"/>
              </a:xfrm>
              <a:custGeom>
                <a:avLst/>
                <a:gdLst/>
                <a:ahLst/>
                <a:cxnLst/>
                <a:rect l="l" t="t" r="r" b="b"/>
                <a:pathLst>
                  <a:path w="979774" h="14338">
                    <a:moveTo>
                      <a:pt x="7169" y="0"/>
                    </a:moveTo>
                    <a:lnTo>
                      <a:pt x="972605" y="0"/>
                    </a:lnTo>
                    <a:cubicBezTo>
                      <a:pt x="976564" y="0"/>
                      <a:pt x="979774" y="3210"/>
                      <a:pt x="979774" y="7169"/>
                    </a:cubicBezTo>
                    <a:lnTo>
                      <a:pt x="979774" y="7169"/>
                    </a:lnTo>
                    <a:cubicBezTo>
                      <a:pt x="979774" y="11128"/>
                      <a:pt x="976564" y="14338"/>
                      <a:pt x="972605" y="14338"/>
                    </a:cubicBezTo>
                    <a:lnTo>
                      <a:pt x="7169" y="14338"/>
                    </a:lnTo>
                    <a:cubicBezTo>
                      <a:pt x="3210" y="14338"/>
                      <a:pt x="0" y="11128"/>
                      <a:pt x="0" y="7169"/>
                    </a:cubicBezTo>
                    <a:lnTo>
                      <a:pt x="0" y="7169"/>
                    </a:lnTo>
                    <a:cubicBezTo>
                      <a:pt x="0" y="3210"/>
                      <a:pt x="3210" y="0"/>
                      <a:pt x="7169" y="0"/>
                    </a:cubicBezTo>
                    <a:close/>
                  </a:path>
                </a:pathLst>
              </a:custGeom>
              <a:solidFill>
                <a:srgbClr val="AC815E"/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8" name="TextBox 23">
                <a:extLst>
                  <a:ext uri="{FF2B5EF4-FFF2-40B4-BE49-F238E27FC236}">
                    <a16:creationId xmlns:a16="http://schemas.microsoft.com/office/drawing/2014/main" id="{112F2E8B-C3DE-F751-8AD2-A37D7DDB029F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979773" cy="714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0827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4807D-F93D-A185-919E-3D645D97A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2D28576B-39A4-0560-5300-4906E768FBA3}"/>
              </a:ext>
            </a:extLst>
          </p:cNvPr>
          <p:cNvGrpSpPr/>
          <p:nvPr/>
        </p:nvGrpSpPr>
        <p:grpSpPr>
          <a:xfrm>
            <a:off x="1028700" y="3512127"/>
            <a:ext cx="16230600" cy="77149"/>
            <a:chOff x="0" y="0"/>
            <a:chExt cx="4274726" cy="20319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6F0435F-56A8-7799-4E40-D092748982E7}"/>
                </a:ext>
              </a:extLst>
            </p:cNvPr>
            <p:cNvSpPr/>
            <p:nvPr/>
          </p:nvSpPr>
          <p:spPr>
            <a:xfrm>
              <a:off x="0" y="0"/>
              <a:ext cx="4274726" cy="20319"/>
            </a:xfrm>
            <a:custGeom>
              <a:avLst/>
              <a:gdLst/>
              <a:ahLst/>
              <a:cxnLst/>
              <a:rect l="l" t="t" r="r" b="b"/>
              <a:pathLst>
                <a:path w="4274726" h="20319">
                  <a:moveTo>
                    <a:pt x="10160" y="0"/>
                  </a:moveTo>
                  <a:lnTo>
                    <a:pt x="4264566" y="0"/>
                  </a:lnTo>
                  <a:cubicBezTo>
                    <a:pt x="4270177" y="0"/>
                    <a:pt x="4274726" y="4549"/>
                    <a:pt x="4274726" y="10160"/>
                  </a:cubicBezTo>
                  <a:lnTo>
                    <a:pt x="4274726" y="10160"/>
                  </a:lnTo>
                  <a:cubicBezTo>
                    <a:pt x="4274726" y="15770"/>
                    <a:pt x="4270177" y="20319"/>
                    <a:pt x="4264566" y="20319"/>
                  </a:cubicBezTo>
                  <a:lnTo>
                    <a:pt x="10160" y="20319"/>
                  </a:lnTo>
                  <a:cubicBezTo>
                    <a:pt x="4549" y="20319"/>
                    <a:pt x="0" y="15770"/>
                    <a:pt x="0" y="10160"/>
                  </a:cubicBezTo>
                  <a:lnTo>
                    <a:pt x="0" y="10160"/>
                  </a:lnTo>
                  <a:cubicBezTo>
                    <a:pt x="0" y="4549"/>
                    <a:pt x="4549" y="0"/>
                    <a:pt x="10160" y="0"/>
                  </a:cubicBezTo>
                  <a:close/>
                </a:path>
              </a:pathLst>
            </a:custGeom>
            <a:solidFill>
              <a:srgbClr val="AC815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76885E5-9B67-420E-CF3B-560FDFE753B0}"/>
                </a:ext>
              </a:extLst>
            </p:cNvPr>
            <p:cNvSpPr txBox="1"/>
            <p:nvPr/>
          </p:nvSpPr>
          <p:spPr>
            <a:xfrm>
              <a:off x="0" y="-57150"/>
              <a:ext cx="4274726" cy="77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255B8441-E1AC-9B9D-7B7B-E2F0D53DC2A8}"/>
              </a:ext>
            </a:extLst>
          </p:cNvPr>
          <p:cNvSpPr txBox="1"/>
          <p:nvPr/>
        </p:nvSpPr>
        <p:spPr>
          <a:xfrm>
            <a:off x="1028700" y="1095375"/>
            <a:ext cx="16230600" cy="1086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8080"/>
              </a:lnSpc>
            </a:pPr>
            <a:r>
              <a:rPr lang="en-US" sz="8000" b="1" dirty="0">
                <a:solidFill>
                  <a:srgbClr val="000000"/>
                </a:solidFill>
                <a:latin typeface="Poppins Semi-Bold"/>
                <a:cs typeface="Poppins Semi-Bold"/>
              </a:rPr>
              <a:t>Price Ranges by Quartiles</a:t>
            </a:r>
            <a:endParaRPr lang="en-US" sz="8000" b="1" dirty="0">
              <a:solidFill>
                <a:srgbClr val="000000"/>
              </a:solidFill>
              <a:latin typeface="Poppins Semi-Bold"/>
              <a:cs typeface="Poppins Semi-Bold"/>
              <a:sym typeface="Poppins Semi-Bold"/>
            </a:endParaRP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18A0B9CA-E2C4-901F-7BCD-E93B3A2E2253}"/>
              </a:ext>
            </a:extLst>
          </p:cNvPr>
          <p:cNvSpPr/>
          <p:nvPr/>
        </p:nvSpPr>
        <p:spPr>
          <a:xfrm>
            <a:off x="0" y="9134962"/>
            <a:ext cx="13596073" cy="0"/>
          </a:xfrm>
          <a:prstGeom prst="line">
            <a:avLst/>
          </a:prstGeom>
          <a:ln w="38100" cap="flat">
            <a:solidFill>
              <a:srgbClr val="4D65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C5D4B99-84E5-B5B1-5B7F-163DF11589AF}"/>
              </a:ext>
            </a:extLst>
          </p:cNvPr>
          <p:cNvSpPr/>
          <p:nvPr/>
        </p:nvSpPr>
        <p:spPr>
          <a:xfrm>
            <a:off x="15488417" y="252721"/>
            <a:ext cx="2365212" cy="815998"/>
          </a:xfrm>
          <a:custGeom>
            <a:avLst/>
            <a:gdLst/>
            <a:ahLst/>
            <a:cxnLst/>
            <a:rect l="l" t="t" r="r" b="b"/>
            <a:pathLst>
              <a:path w="2365212" h="815998">
                <a:moveTo>
                  <a:pt x="0" y="0"/>
                </a:moveTo>
                <a:lnTo>
                  <a:pt x="2365212" y="0"/>
                </a:lnTo>
                <a:lnTo>
                  <a:pt x="2365212" y="815998"/>
                </a:lnTo>
                <a:lnTo>
                  <a:pt x="0" y="815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6" name="Gruppo 24">
            <a:extLst>
              <a:ext uri="{FF2B5EF4-FFF2-40B4-BE49-F238E27FC236}">
                <a16:creationId xmlns:a16="http://schemas.microsoft.com/office/drawing/2014/main" id="{806DFB3B-6A42-9051-5B55-D968FAEF6912}"/>
              </a:ext>
            </a:extLst>
          </p:cNvPr>
          <p:cNvGrpSpPr/>
          <p:nvPr/>
        </p:nvGrpSpPr>
        <p:grpSpPr>
          <a:xfrm>
            <a:off x="1028699" y="3965621"/>
            <a:ext cx="16395420" cy="2255937"/>
            <a:chOff x="10427437" y="2400300"/>
            <a:chExt cx="11875998" cy="3208226"/>
          </a:xfrm>
        </p:grpSpPr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F4B22BBD-AA12-CF93-EBB8-0B57662D1E4C}"/>
                </a:ext>
              </a:extLst>
            </p:cNvPr>
            <p:cNvSpPr txBox="1"/>
            <p:nvPr/>
          </p:nvSpPr>
          <p:spPr>
            <a:xfrm>
              <a:off x="11343270" y="3298874"/>
              <a:ext cx="1147632" cy="1260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413"/>
                </a:lnSpc>
                <a:spcBef>
                  <a:spcPct val="0"/>
                </a:spcBef>
              </a:pPr>
              <a:endParaRPr lang="en-US" sz="7047" b="1" dirty="0">
                <a:solidFill>
                  <a:srgbClr val="4D6563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171A2C3E-E86F-3EBF-CCE4-B685EC9246C1}"/>
                </a:ext>
              </a:extLst>
            </p:cNvPr>
            <p:cNvSpPr txBox="1"/>
            <p:nvPr/>
          </p:nvSpPr>
          <p:spPr>
            <a:xfrm>
              <a:off x="19204754" y="5119308"/>
              <a:ext cx="2979295" cy="489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 dirty="0"/>
                <a:t>3-bedroom houses</a:t>
              </a:r>
              <a:r>
                <a:rPr lang="en-US" sz="2000" dirty="0"/>
                <a:t>: Median = </a:t>
              </a:r>
              <a:r>
                <a:rPr lang="en-US" sz="2000" b="1" dirty="0"/>
                <a:t>$496K</a:t>
              </a:r>
              <a:endParaRPr lang="en-US" sz="2000" u="none" strike="noStrike" dirty="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7BB42B40-AAFD-B548-E6F8-A4FC4019E389}"/>
                </a:ext>
              </a:extLst>
            </p:cNvPr>
            <p:cNvSpPr txBox="1"/>
            <p:nvPr/>
          </p:nvSpPr>
          <p:spPr>
            <a:xfrm>
              <a:off x="15195836" y="3298874"/>
              <a:ext cx="1147632" cy="1260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413"/>
                </a:lnSpc>
                <a:spcBef>
                  <a:spcPct val="0"/>
                </a:spcBef>
              </a:pPr>
              <a:endParaRPr lang="en-US" sz="7047" b="1" dirty="0">
                <a:solidFill>
                  <a:srgbClr val="4D6563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E628B1BA-3BF6-762E-E167-5808E25C303F}"/>
                </a:ext>
              </a:extLst>
            </p:cNvPr>
            <p:cNvSpPr txBox="1"/>
            <p:nvPr/>
          </p:nvSpPr>
          <p:spPr>
            <a:xfrm>
              <a:off x="19499189" y="3342963"/>
              <a:ext cx="2804246" cy="1203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6413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AC815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Houses</a:t>
              </a:r>
              <a:endParaRPr lang="en-US" sz="7047" dirty="0">
                <a:solidFill>
                  <a:srgbClr val="AC815E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8BC8B28B-746A-21B6-8D3C-4AF85D25C11F}"/>
                </a:ext>
              </a:extLst>
            </p:cNvPr>
            <p:cNvSpPr txBox="1"/>
            <p:nvPr/>
          </p:nvSpPr>
          <p:spPr>
            <a:xfrm>
              <a:off x="15955754" y="3548910"/>
              <a:ext cx="1958057" cy="1203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6413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AC815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Units</a:t>
              </a:r>
            </a:p>
          </p:txBody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6392F4E1-E78D-127C-2E9C-2F9F3AB13542}"/>
                </a:ext>
              </a:extLst>
            </p:cNvPr>
            <p:cNvSpPr txBox="1"/>
            <p:nvPr/>
          </p:nvSpPr>
          <p:spPr>
            <a:xfrm>
              <a:off x="10427437" y="2400300"/>
              <a:ext cx="11056634" cy="4512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2274"/>
                </a:lnSpc>
                <a:spcBef>
                  <a:spcPct val="0"/>
                </a:spcBef>
              </a:pPr>
              <a:r>
                <a:rPr lang="en-US" sz="2499" b="1" dirty="0">
                  <a:solidFill>
                    <a:srgbClr val="000000"/>
                  </a:solidFill>
                  <a:latin typeface="Poppins Bold"/>
                  <a:cs typeface="Poppins Bold"/>
                </a:rPr>
                <a:t>Median price increases consistently with number of bedrooms for both property types.</a:t>
              </a:r>
              <a:endParaRPr lang="en-US" sz="2499" b="1" dirty="0">
                <a:solidFill>
                  <a:srgbClr val="000000"/>
                </a:solidFill>
                <a:latin typeface="Poppins Bold"/>
                <a:cs typeface="Poppins Bold"/>
                <a:sym typeface="Poppins Bold"/>
              </a:endParaRPr>
            </a:p>
          </p:txBody>
        </p:sp>
        <p:grpSp>
          <p:nvGrpSpPr>
            <p:cNvPr id="26" name="Group 21">
              <a:extLst>
                <a:ext uri="{FF2B5EF4-FFF2-40B4-BE49-F238E27FC236}">
                  <a16:creationId xmlns:a16="http://schemas.microsoft.com/office/drawing/2014/main" id="{898EF5EB-4481-4602-CBB2-944D4EFAA6B4}"/>
                </a:ext>
              </a:extLst>
            </p:cNvPr>
            <p:cNvGrpSpPr/>
            <p:nvPr/>
          </p:nvGrpSpPr>
          <p:grpSpPr>
            <a:xfrm>
              <a:off x="10427438" y="2824225"/>
              <a:ext cx="3720077" cy="54439"/>
              <a:chOff x="0" y="0"/>
              <a:chExt cx="979773" cy="14338"/>
            </a:xfrm>
          </p:grpSpPr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A93A2773-C17A-5337-87AE-957684667AA8}"/>
                  </a:ext>
                </a:extLst>
              </p:cNvPr>
              <p:cNvSpPr/>
              <p:nvPr/>
            </p:nvSpPr>
            <p:spPr>
              <a:xfrm>
                <a:off x="0" y="0"/>
                <a:ext cx="979774" cy="14338"/>
              </a:xfrm>
              <a:custGeom>
                <a:avLst/>
                <a:gdLst/>
                <a:ahLst/>
                <a:cxnLst/>
                <a:rect l="l" t="t" r="r" b="b"/>
                <a:pathLst>
                  <a:path w="979774" h="14338">
                    <a:moveTo>
                      <a:pt x="7169" y="0"/>
                    </a:moveTo>
                    <a:lnTo>
                      <a:pt x="972605" y="0"/>
                    </a:lnTo>
                    <a:cubicBezTo>
                      <a:pt x="976564" y="0"/>
                      <a:pt x="979774" y="3210"/>
                      <a:pt x="979774" y="7169"/>
                    </a:cubicBezTo>
                    <a:lnTo>
                      <a:pt x="979774" y="7169"/>
                    </a:lnTo>
                    <a:cubicBezTo>
                      <a:pt x="979774" y="11128"/>
                      <a:pt x="976564" y="14338"/>
                      <a:pt x="972605" y="14338"/>
                    </a:cubicBezTo>
                    <a:lnTo>
                      <a:pt x="7169" y="14338"/>
                    </a:lnTo>
                    <a:cubicBezTo>
                      <a:pt x="3210" y="14338"/>
                      <a:pt x="0" y="11128"/>
                      <a:pt x="0" y="7169"/>
                    </a:cubicBezTo>
                    <a:lnTo>
                      <a:pt x="0" y="7169"/>
                    </a:lnTo>
                    <a:cubicBezTo>
                      <a:pt x="0" y="3210"/>
                      <a:pt x="3210" y="0"/>
                      <a:pt x="7169" y="0"/>
                    </a:cubicBezTo>
                    <a:close/>
                  </a:path>
                </a:pathLst>
              </a:custGeom>
              <a:solidFill>
                <a:srgbClr val="AC815E"/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8" name="TextBox 23">
                <a:extLst>
                  <a:ext uri="{FF2B5EF4-FFF2-40B4-BE49-F238E27FC236}">
                    <a16:creationId xmlns:a16="http://schemas.microsoft.com/office/drawing/2014/main" id="{AD0D1C18-D421-16C6-4C00-81DB96F1EF0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979773" cy="714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2" name="TextBox 13">
            <a:extLst>
              <a:ext uri="{FF2B5EF4-FFF2-40B4-BE49-F238E27FC236}">
                <a16:creationId xmlns:a16="http://schemas.microsoft.com/office/drawing/2014/main" id="{E2BEA5BB-D551-37D2-E06B-83C00EC46E87}"/>
              </a:ext>
            </a:extLst>
          </p:cNvPr>
          <p:cNvSpPr txBox="1"/>
          <p:nvPr/>
        </p:nvSpPr>
        <p:spPr>
          <a:xfrm>
            <a:off x="13255535" y="6564541"/>
            <a:ext cx="4113068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b="1" dirty="0"/>
              <a:t>4-bedroom houses</a:t>
            </a:r>
            <a:r>
              <a:rPr lang="en-US" sz="2000" dirty="0"/>
              <a:t>: Median = </a:t>
            </a:r>
            <a:r>
              <a:rPr lang="en-US" sz="2000" b="1" dirty="0"/>
              <a:t>$650K</a:t>
            </a:r>
            <a:endParaRPr lang="en-US" sz="2000" dirty="0"/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AC0B7F93-8C14-44CD-B56E-8ECD11A8CAC3}"/>
              </a:ext>
            </a:extLst>
          </p:cNvPr>
          <p:cNvSpPr txBox="1"/>
          <p:nvPr/>
        </p:nvSpPr>
        <p:spPr>
          <a:xfrm>
            <a:off x="13146232" y="7215301"/>
            <a:ext cx="4113068" cy="34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/>
              <a:t>5-bedroom houses</a:t>
            </a:r>
            <a:r>
              <a:rPr lang="en-US" sz="2000" dirty="0"/>
              <a:t>: Median = </a:t>
            </a:r>
            <a:r>
              <a:rPr lang="en-US" sz="2000" b="1" dirty="0"/>
              <a:t>$805K</a:t>
            </a:r>
            <a:endParaRPr lang="en-US" sz="2000" u="none" strike="noStrike" dirty="0">
              <a:solidFill>
                <a:srgbClr val="000000">
                  <a:alpha val="80000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64232D78-2A99-9891-0567-D4DA2AF4A93F}"/>
              </a:ext>
            </a:extLst>
          </p:cNvPr>
          <p:cNvSpPr txBox="1"/>
          <p:nvPr/>
        </p:nvSpPr>
        <p:spPr>
          <a:xfrm>
            <a:off x="8190732" y="5798649"/>
            <a:ext cx="4113068" cy="34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/>
              <a:t>2-bedroom units</a:t>
            </a:r>
            <a:r>
              <a:rPr lang="en-US" sz="2000" dirty="0"/>
              <a:t>: Median = </a:t>
            </a:r>
            <a:r>
              <a:rPr lang="en-US" sz="2000" b="1" dirty="0"/>
              <a:t>$405K</a:t>
            </a:r>
            <a:endParaRPr lang="en-US" sz="2000" u="none" strike="noStrike" dirty="0">
              <a:solidFill>
                <a:srgbClr val="000000">
                  <a:alpha val="80000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BEE5FA05-A5B1-FF28-A897-D6F98E74B924}"/>
              </a:ext>
            </a:extLst>
          </p:cNvPr>
          <p:cNvSpPr txBox="1"/>
          <p:nvPr/>
        </p:nvSpPr>
        <p:spPr>
          <a:xfrm>
            <a:off x="8193725" y="6509368"/>
            <a:ext cx="4113068" cy="34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/>
              <a:t>3-bedroom units</a:t>
            </a:r>
            <a:r>
              <a:rPr lang="en-US" sz="2000" dirty="0"/>
              <a:t>: Median = </a:t>
            </a:r>
            <a:r>
              <a:rPr lang="en-US" sz="2000" b="1" dirty="0"/>
              <a:t>$530K</a:t>
            </a:r>
            <a:endParaRPr lang="en-US" sz="2000" u="none" strike="noStrike" dirty="0">
              <a:solidFill>
                <a:srgbClr val="000000">
                  <a:alpha val="80000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81FAB258-C6EA-4076-855C-1D1D25D05B6E}"/>
              </a:ext>
            </a:extLst>
          </p:cNvPr>
          <p:cNvSpPr txBox="1"/>
          <p:nvPr/>
        </p:nvSpPr>
        <p:spPr>
          <a:xfrm>
            <a:off x="7955886" y="7275260"/>
            <a:ext cx="4113068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/>
            <a:r>
              <a:rPr lang="en-US" b="1" dirty="0"/>
              <a:t>5-bedroom units</a:t>
            </a:r>
            <a:r>
              <a:rPr lang="en-US" dirty="0"/>
              <a:t>: Median = </a:t>
            </a:r>
            <a:r>
              <a:rPr lang="en-US" b="1" dirty="0"/>
              <a:t>$1.22M</a:t>
            </a:r>
            <a:r>
              <a:rPr lang="en-US" dirty="0"/>
              <a:t> (only 3 entries; likely outliers)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C719D94-3D22-9E61-50FD-AA01781CC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79354"/>
            <a:ext cx="7772400" cy="4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70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B5B1C-846F-AC67-EB22-E1C6B8B62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BDA0C01-F9FD-28CB-E263-144A920A8A6E}"/>
              </a:ext>
            </a:extLst>
          </p:cNvPr>
          <p:cNvSpPr/>
          <p:nvPr/>
        </p:nvSpPr>
        <p:spPr>
          <a:xfrm flipV="1">
            <a:off x="0" y="9134961"/>
            <a:ext cx="10298351" cy="1"/>
          </a:xfrm>
          <a:prstGeom prst="line">
            <a:avLst/>
          </a:prstGeom>
          <a:ln w="38100" cap="flat">
            <a:solidFill>
              <a:srgbClr val="4D65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B5B8EF5-A7FF-EF8A-C848-EDC9CE9520BB}"/>
              </a:ext>
            </a:extLst>
          </p:cNvPr>
          <p:cNvSpPr txBox="1"/>
          <p:nvPr/>
        </p:nvSpPr>
        <p:spPr>
          <a:xfrm>
            <a:off x="868832" y="1001500"/>
            <a:ext cx="12853555" cy="2372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9200"/>
              </a:lnSpc>
            </a:pPr>
            <a:r>
              <a:rPr lang="en-US" sz="8000" b="1" dirty="0">
                <a:solidFill>
                  <a:srgbClr val="000000"/>
                </a:solidFill>
                <a:latin typeface="Poppins Semi-Bold"/>
                <a:cs typeface="Poppins Semi-Bold"/>
              </a:rPr>
              <a:t>Yearly Median Price Trends by Property Type</a:t>
            </a:r>
            <a:endParaRPr lang="en-US" sz="8000" b="1" dirty="0">
              <a:solidFill>
                <a:srgbClr val="000000"/>
              </a:solidFill>
              <a:latin typeface="Poppins Semi-Bold"/>
              <a:cs typeface="Poppins Semi-Bold"/>
              <a:sym typeface="Poppins Semi-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715F5F9-E9DA-9CC5-19BB-63CB754F7EAA}"/>
              </a:ext>
            </a:extLst>
          </p:cNvPr>
          <p:cNvGrpSpPr/>
          <p:nvPr/>
        </p:nvGrpSpPr>
        <p:grpSpPr>
          <a:xfrm>
            <a:off x="1028700" y="4068371"/>
            <a:ext cx="6266910" cy="48713"/>
            <a:chOff x="0" y="0"/>
            <a:chExt cx="1650544" cy="1262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7C14F9F-126C-6AA6-841A-85FCEA6B410F}"/>
                </a:ext>
              </a:extLst>
            </p:cNvPr>
            <p:cNvSpPr/>
            <p:nvPr/>
          </p:nvSpPr>
          <p:spPr>
            <a:xfrm>
              <a:off x="0" y="0"/>
              <a:ext cx="1650544" cy="12628"/>
            </a:xfrm>
            <a:custGeom>
              <a:avLst/>
              <a:gdLst/>
              <a:ahLst/>
              <a:cxnLst/>
              <a:rect l="l" t="t" r="r" b="b"/>
              <a:pathLst>
                <a:path w="1650544" h="12628">
                  <a:moveTo>
                    <a:pt x="6314" y="0"/>
                  </a:moveTo>
                  <a:lnTo>
                    <a:pt x="1644230" y="0"/>
                  </a:lnTo>
                  <a:cubicBezTo>
                    <a:pt x="1645905" y="0"/>
                    <a:pt x="1647511" y="665"/>
                    <a:pt x="1648695" y="1849"/>
                  </a:cubicBezTo>
                  <a:cubicBezTo>
                    <a:pt x="1649879" y="3033"/>
                    <a:pt x="1650544" y="4639"/>
                    <a:pt x="1650544" y="6314"/>
                  </a:cubicBezTo>
                  <a:lnTo>
                    <a:pt x="1650544" y="6314"/>
                  </a:lnTo>
                  <a:cubicBezTo>
                    <a:pt x="1650544" y="9801"/>
                    <a:pt x="1647718" y="12628"/>
                    <a:pt x="1644230" y="12628"/>
                  </a:cubicBezTo>
                  <a:lnTo>
                    <a:pt x="6314" y="12628"/>
                  </a:lnTo>
                  <a:cubicBezTo>
                    <a:pt x="2827" y="12628"/>
                    <a:pt x="0" y="9801"/>
                    <a:pt x="0" y="6314"/>
                  </a:cubicBezTo>
                  <a:lnTo>
                    <a:pt x="0" y="6314"/>
                  </a:lnTo>
                  <a:cubicBezTo>
                    <a:pt x="0" y="2827"/>
                    <a:pt x="2827" y="0"/>
                    <a:pt x="6314" y="0"/>
                  </a:cubicBezTo>
                  <a:close/>
                </a:path>
              </a:pathLst>
            </a:custGeom>
            <a:solidFill>
              <a:srgbClr val="AC815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F8DFDCB-4395-CA16-0E28-5CE582864388}"/>
                </a:ext>
              </a:extLst>
            </p:cNvPr>
            <p:cNvSpPr txBox="1"/>
            <p:nvPr/>
          </p:nvSpPr>
          <p:spPr>
            <a:xfrm>
              <a:off x="0" y="-57150"/>
              <a:ext cx="1650544" cy="69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2B9BE0AC-3C5A-9543-DDBC-1407B0E9C2A5}"/>
              </a:ext>
            </a:extLst>
          </p:cNvPr>
          <p:cNvSpPr/>
          <p:nvPr/>
        </p:nvSpPr>
        <p:spPr>
          <a:xfrm>
            <a:off x="15706657" y="199774"/>
            <a:ext cx="2365212" cy="815998"/>
          </a:xfrm>
          <a:custGeom>
            <a:avLst/>
            <a:gdLst/>
            <a:ahLst/>
            <a:cxnLst/>
            <a:rect l="l" t="t" r="r" b="b"/>
            <a:pathLst>
              <a:path w="2365212" h="815998">
                <a:moveTo>
                  <a:pt x="0" y="0"/>
                </a:moveTo>
                <a:lnTo>
                  <a:pt x="2365213" y="0"/>
                </a:lnTo>
                <a:lnTo>
                  <a:pt x="2365213" y="815998"/>
                </a:lnTo>
                <a:lnTo>
                  <a:pt x="0" y="815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8EB29B2-1F6A-E441-19EA-C16A59D26C44}"/>
              </a:ext>
            </a:extLst>
          </p:cNvPr>
          <p:cNvSpPr txBox="1"/>
          <p:nvPr/>
        </p:nvSpPr>
        <p:spPr>
          <a:xfrm>
            <a:off x="1475147" y="6745830"/>
            <a:ext cx="7668853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8801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House prices rose from $505K in 2007 to a peak of $680K in 2018, slightly dipping to $660K in 2019.</a:t>
            </a:r>
          </a:p>
          <a:p>
            <a:pPr marL="558801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Unit prices started at $400K and ended at $382.5K, peaking around 2010.</a:t>
            </a:r>
          </a:p>
          <a:p>
            <a:pPr marL="558801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Houses consistently maintained higher median prices than units throughout the period.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endParaRPr lang="en-US" sz="2000" u="none" strike="noStrike" dirty="0">
              <a:solidFill>
                <a:schemeClr val="tx1">
                  <a:alpha val="80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E2AAE30-7458-33DD-8000-0A543205725D}"/>
              </a:ext>
            </a:extLst>
          </p:cNvPr>
          <p:cNvSpPr txBox="1"/>
          <p:nvPr/>
        </p:nvSpPr>
        <p:spPr>
          <a:xfrm>
            <a:off x="1475147" y="6382086"/>
            <a:ext cx="3565865" cy="318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14"/>
              </a:lnSpc>
              <a:spcBef>
                <a:spcPct val="0"/>
              </a:spcBef>
            </a:pPr>
            <a:r>
              <a:rPr lang="en-US" sz="2543" b="1" dirty="0">
                <a:latin typeface="Poppins Bold"/>
                <a:ea typeface="Poppins Bold"/>
                <a:cs typeface="Poppins Bold"/>
                <a:sym typeface="Poppins Bold"/>
              </a:rPr>
              <a:t>Key Insights</a:t>
            </a:r>
          </a:p>
        </p:txBody>
      </p:sp>
      <p:grpSp>
        <p:nvGrpSpPr>
          <p:cNvPr id="53" name="Group 9">
            <a:extLst>
              <a:ext uri="{FF2B5EF4-FFF2-40B4-BE49-F238E27FC236}">
                <a16:creationId xmlns:a16="http://schemas.microsoft.com/office/drawing/2014/main" id="{458BF45A-33FA-3688-1ED7-B80199AA2405}"/>
              </a:ext>
            </a:extLst>
          </p:cNvPr>
          <p:cNvGrpSpPr/>
          <p:nvPr/>
        </p:nvGrpSpPr>
        <p:grpSpPr>
          <a:xfrm>
            <a:off x="702204" y="4381525"/>
            <a:ext cx="2602303" cy="1080946"/>
            <a:chOff x="0" y="0"/>
            <a:chExt cx="529265" cy="221988"/>
          </a:xfrm>
        </p:grpSpPr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4666BA3C-0CE7-9A3E-90BA-83FD34DA6A5E}"/>
                </a:ext>
              </a:extLst>
            </p:cNvPr>
            <p:cNvSpPr/>
            <p:nvPr/>
          </p:nvSpPr>
          <p:spPr>
            <a:xfrm>
              <a:off x="0" y="0"/>
              <a:ext cx="529265" cy="221988"/>
            </a:xfrm>
            <a:custGeom>
              <a:avLst/>
              <a:gdLst/>
              <a:ahLst/>
              <a:cxnLst/>
              <a:rect l="l" t="t" r="r" b="b"/>
              <a:pathLst>
                <a:path w="529265" h="154390">
                  <a:moveTo>
                    <a:pt x="77195" y="0"/>
                  </a:moveTo>
                  <a:lnTo>
                    <a:pt x="452070" y="0"/>
                  </a:lnTo>
                  <a:cubicBezTo>
                    <a:pt x="494704" y="0"/>
                    <a:pt x="529265" y="34561"/>
                    <a:pt x="529265" y="77195"/>
                  </a:cubicBezTo>
                  <a:lnTo>
                    <a:pt x="529265" y="77195"/>
                  </a:lnTo>
                  <a:cubicBezTo>
                    <a:pt x="529265" y="97669"/>
                    <a:pt x="521132" y="117303"/>
                    <a:pt x="506655" y="131780"/>
                  </a:cubicBezTo>
                  <a:cubicBezTo>
                    <a:pt x="492178" y="146257"/>
                    <a:pt x="472544" y="154390"/>
                    <a:pt x="452070" y="154390"/>
                  </a:cubicBezTo>
                  <a:lnTo>
                    <a:pt x="77195" y="154390"/>
                  </a:lnTo>
                  <a:cubicBezTo>
                    <a:pt x="34561" y="154390"/>
                    <a:pt x="0" y="119829"/>
                    <a:pt x="0" y="77195"/>
                  </a:cubicBezTo>
                  <a:lnTo>
                    <a:pt x="0" y="77195"/>
                  </a:lnTo>
                  <a:cubicBezTo>
                    <a:pt x="0" y="34561"/>
                    <a:pt x="34561" y="0"/>
                    <a:pt x="77195" y="0"/>
                  </a:cubicBezTo>
                  <a:close/>
                </a:path>
              </a:pathLst>
            </a:custGeom>
            <a:solidFill>
              <a:srgbClr val="CACCD5">
                <a:alpha val="19608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5" name="TextBox 11">
              <a:extLst>
                <a:ext uri="{FF2B5EF4-FFF2-40B4-BE49-F238E27FC236}">
                  <a16:creationId xmlns:a16="http://schemas.microsoft.com/office/drawing/2014/main" id="{B1F19D74-2A16-B7D7-F311-3FE405985386}"/>
                </a:ext>
              </a:extLst>
            </p:cNvPr>
            <p:cNvSpPr txBox="1"/>
            <p:nvPr/>
          </p:nvSpPr>
          <p:spPr>
            <a:xfrm>
              <a:off x="0" y="0"/>
              <a:ext cx="529265" cy="15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54" name="AutoShape 12">
            <a:extLst>
              <a:ext uri="{FF2B5EF4-FFF2-40B4-BE49-F238E27FC236}">
                <a16:creationId xmlns:a16="http://schemas.microsoft.com/office/drawing/2014/main" id="{336431C4-FAF3-9015-289E-AD35FECC4A92}"/>
              </a:ext>
            </a:extLst>
          </p:cNvPr>
          <p:cNvSpPr/>
          <p:nvPr/>
        </p:nvSpPr>
        <p:spPr>
          <a:xfrm>
            <a:off x="702204" y="5998952"/>
            <a:ext cx="8904997" cy="0"/>
          </a:xfrm>
          <a:prstGeom prst="line">
            <a:avLst/>
          </a:prstGeom>
          <a:ln w="114300" cap="rnd">
            <a:solidFill>
              <a:srgbClr val="CACCD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68" name="TextBox 33">
            <a:extLst>
              <a:ext uri="{FF2B5EF4-FFF2-40B4-BE49-F238E27FC236}">
                <a16:creationId xmlns:a16="http://schemas.microsoft.com/office/drawing/2014/main" id="{81779B9F-7AE9-9D52-6096-CCA72BB3B007}"/>
              </a:ext>
            </a:extLst>
          </p:cNvPr>
          <p:cNvSpPr txBox="1"/>
          <p:nvPr/>
        </p:nvSpPr>
        <p:spPr>
          <a:xfrm>
            <a:off x="1236908" y="4575902"/>
            <a:ext cx="158870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31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2007–2010 Initial growth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8715FD-E88A-2D3C-7864-A4140FFFA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613" y="3982498"/>
            <a:ext cx="8433256" cy="5012217"/>
          </a:xfrm>
          <a:prstGeom prst="rect">
            <a:avLst/>
          </a:prstGeom>
        </p:spPr>
      </p:pic>
      <p:grpSp>
        <p:nvGrpSpPr>
          <p:cNvPr id="19" name="Group 9">
            <a:extLst>
              <a:ext uri="{FF2B5EF4-FFF2-40B4-BE49-F238E27FC236}">
                <a16:creationId xmlns:a16="http://schemas.microsoft.com/office/drawing/2014/main" id="{0B7F2C44-B935-A1A1-A44A-FE7494EA1B53}"/>
              </a:ext>
            </a:extLst>
          </p:cNvPr>
          <p:cNvGrpSpPr/>
          <p:nvPr/>
        </p:nvGrpSpPr>
        <p:grpSpPr>
          <a:xfrm>
            <a:off x="3785568" y="4387777"/>
            <a:ext cx="2602303" cy="1080946"/>
            <a:chOff x="0" y="0"/>
            <a:chExt cx="529265" cy="221988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D3B6F1D-E6F2-16CB-8102-6645DF9A7907}"/>
                </a:ext>
              </a:extLst>
            </p:cNvPr>
            <p:cNvSpPr/>
            <p:nvPr/>
          </p:nvSpPr>
          <p:spPr>
            <a:xfrm>
              <a:off x="0" y="0"/>
              <a:ext cx="529265" cy="221988"/>
            </a:xfrm>
            <a:custGeom>
              <a:avLst/>
              <a:gdLst/>
              <a:ahLst/>
              <a:cxnLst/>
              <a:rect l="l" t="t" r="r" b="b"/>
              <a:pathLst>
                <a:path w="529265" h="154390">
                  <a:moveTo>
                    <a:pt x="77195" y="0"/>
                  </a:moveTo>
                  <a:lnTo>
                    <a:pt x="452070" y="0"/>
                  </a:lnTo>
                  <a:cubicBezTo>
                    <a:pt x="494704" y="0"/>
                    <a:pt x="529265" y="34561"/>
                    <a:pt x="529265" y="77195"/>
                  </a:cubicBezTo>
                  <a:lnTo>
                    <a:pt x="529265" y="77195"/>
                  </a:lnTo>
                  <a:cubicBezTo>
                    <a:pt x="529265" y="97669"/>
                    <a:pt x="521132" y="117303"/>
                    <a:pt x="506655" y="131780"/>
                  </a:cubicBezTo>
                  <a:cubicBezTo>
                    <a:pt x="492178" y="146257"/>
                    <a:pt x="472544" y="154390"/>
                    <a:pt x="452070" y="154390"/>
                  </a:cubicBezTo>
                  <a:lnTo>
                    <a:pt x="77195" y="154390"/>
                  </a:lnTo>
                  <a:cubicBezTo>
                    <a:pt x="34561" y="154390"/>
                    <a:pt x="0" y="119829"/>
                    <a:pt x="0" y="77195"/>
                  </a:cubicBezTo>
                  <a:lnTo>
                    <a:pt x="0" y="77195"/>
                  </a:lnTo>
                  <a:cubicBezTo>
                    <a:pt x="0" y="34561"/>
                    <a:pt x="34561" y="0"/>
                    <a:pt x="77195" y="0"/>
                  </a:cubicBezTo>
                  <a:close/>
                </a:path>
              </a:pathLst>
            </a:custGeom>
            <a:solidFill>
              <a:srgbClr val="CACCD5">
                <a:alpha val="19608"/>
              </a:srgbClr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4DB4B8C4-3106-513E-D870-B0E5C8322CC6}"/>
                </a:ext>
              </a:extLst>
            </p:cNvPr>
            <p:cNvSpPr txBox="1"/>
            <p:nvPr/>
          </p:nvSpPr>
          <p:spPr>
            <a:xfrm>
              <a:off x="0" y="0"/>
              <a:ext cx="529265" cy="15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24" name="TextBox 39">
            <a:extLst>
              <a:ext uri="{FF2B5EF4-FFF2-40B4-BE49-F238E27FC236}">
                <a16:creationId xmlns:a16="http://schemas.microsoft.com/office/drawing/2014/main" id="{52A32638-724F-6B7D-6544-8A04EABCE016}"/>
              </a:ext>
            </a:extLst>
          </p:cNvPr>
          <p:cNvSpPr txBox="1"/>
          <p:nvPr/>
        </p:nvSpPr>
        <p:spPr>
          <a:xfrm>
            <a:off x="4356323" y="4612512"/>
            <a:ext cx="156553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31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2011–2015 Stabilization </a:t>
            </a:r>
          </a:p>
        </p:txBody>
      </p:sp>
      <p:grpSp>
        <p:nvGrpSpPr>
          <p:cNvPr id="25" name="Group 9">
            <a:extLst>
              <a:ext uri="{FF2B5EF4-FFF2-40B4-BE49-F238E27FC236}">
                <a16:creationId xmlns:a16="http://schemas.microsoft.com/office/drawing/2014/main" id="{6C736440-BDAB-686E-552F-AEF26F3BF95E}"/>
              </a:ext>
            </a:extLst>
          </p:cNvPr>
          <p:cNvGrpSpPr/>
          <p:nvPr/>
        </p:nvGrpSpPr>
        <p:grpSpPr>
          <a:xfrm>
            <a:off x="6835755" y="4337542"/>
            <a:ext cx="2602303" cy="1080946"/>
            <a:chOff x="0" y="0"/>
            <a:chExt cx="529265" cy="22198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D7E9B38E-A918-9A65-B27A-7052A2F264A9}"/>
                </a:ext>
              </a:extLst>
            </p:cNvPr>
            <p:cNvSpPr/>
            <p:nvPr/>
          </p:nvSpPr>
          <p:spPr>
            <a:xfrm>
              <a:off x="0" y="0"/>
              <a:ext cx="529265" cy="221988"/>
            </a:xfrm>
            <a:custGeom>
              <a:avLst/>
              <a:gdLst/>
              <a:ahLst/>
              <a:cxnLst/>
              <a:rect l="l" t="t" r="r" b="b"/>
              <a:pathLst>
                <a:path w="529265" h="154390">
                  <a:moveTo>
                    <a:pt x="77195" y="0"/>
                  </a:moveTo>
                  <a:lnTo>
                    <a:pt x="452070" y="0"/>
                  </a:lnTo>
                  <a:cubicBezTo>
                    <a:pt x="494704" y="0"/>
                    <a:pt x="529265" y="34561"/>
                    <a:pt x="529265" y="77195"/>
                  </a:cubicBezTo>
                  <a:lnTo>
                    <a:pt x="529265" y="77195"/>
                  </a:lnTo>
                  <a:cubicBezTo>
                    <a:pt x="529265" y="97669"/>
                    <a:pt x="521132" y="117303"/>
                    <a:pt x="506655" y="131780"/>
                  </a:cubicBezTo>
                  <a:cubicBezTo>
                    <a:pt x="492178" y="146257"/>
                    <a:pt x="472544" y="154390"/>
                    <a:pt x="452070" y="154390"/>
                  </a:cubicBezTo>
                  <a:lnTo>
                    <a:pt x="77195" y="154390"/>
                  </a:lnTo>
                  <a:cubicBezTo>
                    <a:pt x="34561" y="154390"/>
                    <a:pt x="0" y="119829"/>
                    <a:pt x="0" y="77195"/>
                  </a:cubicBezTo>
                  <a:lnTo>
                    <a:pt x="0" y="77195"/>
                  </a:lnTo>
                  <a:cubicBezTo>
                    <a:pt x="0" y="34561"/>
                    <a:pt x="34561" y="0"/>
                    <a:pt x="77195" y="0"/>
                  </a:cubicBezTo>
                  <a:close/>
                </a:path>
              </a:pathLst>
            </a:custGeom>
            <a:solidFill>
              <a:srgbClr val="CACCD5">
                <a:alpha val="19608"/>
              </a:srgbClr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BCE5F4CD-E06D-003D-956A-EA32DA43F191}"/>
                </a:ext>
              </a:extLst>
            </p:cNvPr>
            <p:cNvSpPr txBox="1"/>
            <p:nvPr/>
          </p:nvSpPr>
          <p:spPr>
            <a:xfrm>
              <a:off x="0" y="0"/>
              <a:ext cx="529265" cy="15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3A20B0E-5E67-6772-AA17-4C81C8E4F545}"/>
              </a:ext>
            </a:extLst>
          </p:cNvPr>
          <p:cNvSpPr txBox="1"/>
          <p:nvPr/>
        </p:nvSpPr>
        <p:spPr>
          <a:xfrm>
            <a:off x="7310706" y="4570232"/>
            <a:ext cx="173405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31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2016–2019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31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Peak correction</a:t>
            </a:r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37E35174-5E6E-A485-CB1C-968FDA32024F}"/>
              </a:ext>
            </a:extLst>
          </p:cNvPr>
          <p:cNvGrpSpPr/>
          <p:nvPr/>
        </p:nvGrpSpPr>
        <p:grpSpPr>
          <a:xfrm>
            <a:off x="216131" y="6037787"/>
            <a:ext cx="9500527" cy="2956929"/>
            <a:chOff x="0" y="0"/>
            <a:chExt cx="550444" cy="198007"/>
          </a:xfrm>
        </p:grpSpPr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460B3713-87AB-0B6B-C4C1-B31100178792}"/>
                </a:ext>
              </a:extLst>
            </p:cNvPr>
            <p:cNvSpPr/>
            <p:nvPr/>
          </p:nvSpPr>
          <p:spPr>
            <a:xfrm>
              <a:off x="21179" y="5120"/>
              <a:ext cx="529265" cy="192887"/>
            </a:xfrm>
            <a:custGeom>
              <a:avLst/>
              <a:gdLst/>
              <a:ahLst/>
              <a:cxnLst/>
              <a:rect l="l" t="t" r="r" b="b"/>
              <a:pathLst>
                <a:path w="529265" h="154390">
                  <a:moveTo>
                    <a:pt x="77195" y="0"/>
                  </a:moveTo>
                  <a:lnTo>
                    <a:pt x="452070" y="0"/>
                  </a:lnTo>
                  <a:cubicBezTo>
                    <a:pt x="494704" y="0"/>
                    <a:pt x="529265" y="34561"/>
                    <a:pt x="529265" y="77195"/>
                  </a:cubicBezTo>
                  <a:lnTo>
                    <a:pt x="529265" y="77195"/>
                  </a:lnTo>
                  <a:cubicBezTo>
                    <a:pt x="529265" y="97669"/>
                    <a:pt x="521132" y="117303"/>
                    <a:pt x="506655" y="131780"/>
                  </a:cubicBezTo>
                  <a:cubicBezTo>
                    <a:pt x="492178" y="146257"/>
                    <a:pt x="472544" y="154390"/>
                    <a:pt x="452070" y="154390"/>
                  </a:cubicBezTo>
                  <a:lnTo>
                    <a:pt x="77195" y="154390"/>
                  </a:lnTo>
                  <a:cubicBezTo>
                    <a:pt x="34561" y="154390"/>
                    <a:pt x="0" y="119829"/>
                    <a:pt x="0" y="77195"/>
                  </a:cubicBezTo>
                  <a:lnTo>
                    <a:pt x="0" y="77195"/>
                  </a:lnTo>
                  <a:cubicBezTo>
                    <a:pt x="0" y="34561"/>
                    <a:pt x="34561" y="0"/>
                    <a:pt x="77195" y="0"/>
                  </a:cubicBezTo>
                  <a:close/>
                </a:path>
              </a:pathLst>
            </a:custGeom>
            <a:solidFill>
              <a:srgbClr val="CACCD5">
                <a:alpha val="19608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04CEE6FF-C227-B102-AAAB-4E8D1B982855}"/>
                </a:ext>
              </a:extLst>
            </p:cNvPr>
            <p:cNvSpPr txBox="1"/>
            <p:nvPr/>
          </p:nvSpPr>
          <p:spPr>
            <a:xfrm>
              <a:off x="0" y="0"/>
              <a:ext cx="529265" cy="15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2673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435" y="3950938"/>
            <a:ext cx="10743047" cy="4916508"/>
            <a:chOff x="0" y="0"/>
            <a:chExt cx="1664379" cy="7616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4379" cy="761696"/>
            </a:xfrm>
            <a:custGeom>
              <a:avLst/>
              <a:gdLst/>
              <a:ahLst/>
              <a:cxnLst/>
              <a:rect l="l" t="t" r="r" b="b"/>
              <a:pathLst>
                <a:path w="1664379" h="761696">
                  <a:moveTo>
                    <a:pt x="16575" y="0"/>
                  </a:moveTo>
                  <a:lnTo>
                    <a:pt x="1647804" y="0"/>
                  </a:lnTo>
                  <a:cubicBezTo>
                    <a:pt x="1656958" y="0"/>
                    <a:pt x="1664379" y="7421"/>
                    <a:pt x="1664379" y="16575"/>
                  </a:cubicBezTo>
                  <a:lnTo>
                    <a:pt x="1664379" y="745121"/>
                  </a:lnTo>
                  <a:cubicBezTo>
                    <a:pt x="1664379" y="754275"/>
                    <a:pt x="1656958" y="761696"/>
                    <a:pt x="1647804" y="761696"/>
                  </a:cubicBezTo>
                  <a:lnTo>
                    <a:pt x="16575" y="761696"/>
                  </a:lnTo>
                  <a:cubicBezTo>
                    <a:pt x="7421" y="761696"/>
                    <a:pt x="0" y="754275"/>
                    <a:pt x="0" y="745121"/>
                  </a:cubicBezTo>
                  <a:lnTo>
                    <a:pt x="0" y="16575"/>
                  </a:lnTo>
                  <a:cubicBezTo>
                    <a:pt x="0" y="7421"/>
                    <a:pt x="7421" y="0"/>
                    <a:pt x="16575" y="0"/>
                  </a:cubicBezTo>
                  <a:close/>
                </a:path>
              </a:pathLst>
            </a:custGeom>
            <a:blipFill>
              <a:blip r:embed="rId2"/>
              <a:stretch>
                <a:fillRect t="-16577" b="-4695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3512127"/>
            <a:ext cx="16230600" cy="77149"/>
            <a:chOff x="0" y="0"/>
            <a:chExt cx="4274726" cy="203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0319"/>
            </a:xfrm>
            <a:custGeom>
              <a:avLst/>
              <a:gdLst/>
              <a:ahLst/>
              <a:cxnLst/>
              <a:rect l="l" t="t" r="r" b="b"/>
              <a:pathLst>
                <a:path w="4274726" h="20319">
                  <a:moveTo>
                    <a:pt x="10160" y="0"/>
                  </a:moveTo>
                  <a:lnTo>
                    <a:pt x="4264566" y="0"/>
                  </a:lnTo>
                  <a:cubicBezTo>
                    <a:pt x="4270177" y="0"/>
                    <a:pt x="4274726" y="4549"/>
                    <a:pt x="4274726" y="10160"/>
                  </a:cubicBezTo>
                  <a:lnTo>
                    <a:pt x="4274726" y="10160"/>
                  </a:lnTo>
                  <a:cubicBezTo>
                    <a:pt x="4274726" y="15770"/>
                    <a:pt x="4270177" y="20319"/>
                    <a:pt x="4264566" y="20319"/>
                  </a:cubicBezTo>
                  <a:lnTo>
                    <a:pt x="10160" y="20319"/>
                  </a:lnTo>
                  <a:cubicBezTo>
                    <a:pt x="4549" y="20319"/>
                    <a:pt x="0" y="15770"/>
                    <a:pt x="0" y="10160"/>
                  </a:cubicBezTo>
                  <a:lnTo>
                    <a:pt x="0" y="10160"/>
                  </a:lnTo>
                  <a:cubicBezTo>
                    <a:pt x="0" y="4549"/>
                    <a:pt x="4549" y="0"/>
                    <a:pt x="10160" y="0"/>
                  </a:cubicBezTo>
                  <a:close/>
                </a:path>
              </a:pathLst>
            </a:custGeom>
            <a:solidFill>
              <a:srgbClr val="AC815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274726" cy="77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840712" y="5075687"/>
            <a:ext cx="2913596" cy="97672"/>
            <a:chOff x="0" y="0"/>
            <a:chExt cx="713559" cy="239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3559" cy="23920"/>
            </a:xfrm>
            <a:custGeom>
              <a:avLst/>
              <a:gdLst/>
              <a:ahLst/>
              <a:cxnLst/>
              <a:rect l="l" t="t" r="r" b="b"/>
              <a:pathLst>
                <a:path w="713559" h="23920">
                  <a:moveTo>
                    <a:pt x="11960" y="0"/>
                  </a:moveTo>
                  <a:lnTo>
                    <a:pt x="701599" y="0"/>
                  </a:lnTo>
                  <a:cubicBezTo>
                    <a:pt x="704771" y="0"/>
                    <a:pt x="707813" y="1260"/>
                    <a:pt x="710056" y="3503"/>
                  </a:cubicBezTo>
                  <a:cubicBezTo>
                    <a:pt x="712299" y="5746"/>
                    <a:pt x="713559" y="8788"/>
                    <a:pt x="713559" y="11960"/>
                  </a:cubicBezTo>
                  <a:lnTo>
                    <a:pt x="713559" y="11960"/>
                  </a:lnTo>
                  <a:cubicBezTo>
                    <a:pt x="713559" y="18566"/>
                    <a:pt x="708204" y="23920"/>
                    <a:pt x="701599" y="23920"/>
                  </a:cubicBezTo>
                  <a:lnTo>
                    <a:pt x="11960" y="23920"/>
                  </a:lnTo>
                  <a:cubicBezTo>
                    <a:pt x="5355" y="23920"/>
                    <a:pt x="0" y="18566"/>
                    <a:pt x="0" y="11960"/>
                  </a:cubicBezTo>
                  <a:lnTo>
                    <a:pt x="0" y="11960"/>
                  </a:lnTo>
                  <a:cubicBezTo>
                    <a:pt x="0" y="5355"/>
                    <a:pt x="5355" y="0"/>
                    <a:pt x="11960" y="0"/>
                  </a:cubicBezTo>
                  <a:close/>
                </a:path>
              </a:pathLst>
            </a:custGeom>
            <a:solidFill>
              <a:srgbClr val="AC815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713559" cy="8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095375"/>
            <a:ext cx="16230600" cy="2164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80"/>
              </a:lnSpc>
            </a:pPr>
            <a:r>
              <a:rPr lang="en-US" sz="80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Price Distribution by Bedrooms &amp; Property Type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40712" y="5220891"/>
            <a:ext cx="5418588" cy="304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4362" lvl="1" indent="-232181" algn="l">
              <a:lnSpc>
                <a:spcPts val="3011"/>
              </a:lnSpc>
              <a:buFont typeface="Arial"/>
              <a:buChar char="•"/>
            </a:pPr>
            <a:r>
              <a:rPr lang="en-US" sz="215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150" u="none" strike="noStrike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edian sale price increases with number of bedrooms</a:t>
            </a:r>
          </a:p>
          <a:p>
            <a:pPr marL="464362" lvl="1" indent="-232181" algn="l">
              <a:lnSpc>
                <a:spcPts val="3011"/>
              </a:lnSpc>
              <a:buFont typeface="Arial"/>
              <a:buChar char="•"/>
            </a:pPr>
            <a:r>
              <a:rPr lang="en-US" sz="2150" u="none" strike="noStrike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Houses consistently sell for more than units, across all bedroom counts</a:t>
            </a:r>
          </a:p>
          <a:p>
            <a:pPr marL="464362" lvl="1" indent="-232181" algn="l">
              <a:lnSpc>
                <a:spcPts val="3011"/>
              </a:lnSpc>
              <a:buFont typeface="Arial"/>
              <a:buChar char="•"/>
            </a:pPr>
            <a:r>
              <a:rPr lang="en-US" sz="2150" u="none" strike="noStrike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The price distribution shows long upper whiskers, indicating presence of high-end luxury properties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40712" y="4601068"/>
            <a:ext cx="3635020" cy="35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6"/>
              </a:lnSpc>
              <a:spcBef>
                <a:spcPct val="0"/>
              </a:spcBef>
            </a:pPr>
            <a:r>
              <a:rPr lang="en-US" sz="268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Insights</a:t>
            </a:r>
          </a:p>
        </p:txBody>
      </p:sp>
      <p:sp>
        <p:nvSpPr>
          <p:cNvPr id="13" name="AutoShape 13"/>
          <p:cNvSpPr/>
          <p:nvPr/>
        </p:nvSpPr>
        <p:spPr>
          <a:xfrm>
            <a:off x="0" y="9134962"/>
            <a:ext cx="13596073" cy="0"/>
          </a:xfrm>
          <a:prstGeom prst="line">
            <a:avLst/>
          </a:prstGeom>
          <a:ln w="38100" cap="flat">
            <a:solidFill>
              <a:srgbClr val="4D65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>
            <a:off x="15708144" y="170881"/>
            <a:ext cx="2365212" cy="815998"/>
          </a:xfrm>
          <a:custGeom>
            <a:avLst/>
            <a:gdLst/>
            <a:ahLst/>
            <a:cxnLst/>
            <a:rect l="l" t="t" r="r" b="b"/>
            <a:pathLst>
              <a:path w="2365212" h="815998">
                <a:moveTo>
                  <a:pt x="0" y="0"/>
                </a:moveTo>
                <a:lnTo>
                  <a:pt x="2365212" y="0"/>
                </a:lnTo>
                <a:lnTo>
                  <a:pt x="2365212" y="815998"/>
                </a:lnTo>
                <a:lnTo>
                  <a:pt x="0" y="815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16253" y="3950938"/>
            <a:ext cx="10743047" cy="4916508"/>
            <a:chOff x="0" y="0"/>
            <a:chExt cx="1664379" cy="7616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4379" cy="761696"/>
            </a:xfrm>
            <a:custGeom>
              <a:avLst/>
              <a:gdLst/>
              <a:ahLst/>
              <a:cxnLst/>
              <a:rect l="l" t="t" r="r" b="b"/>
              <a:pathLst>
                <a:path w="1664379" h="761696">
                  <a:moveTo>
                    <a:pt x="16575" y="0"/>
                  </a:moveTo>
                  <a:lnTo>
                    <a:pt x="1647804" y="0"/>
                  </a:lnTo>
                  <a:cubicBezTo>
                    <a:pt x="1656958" y="0"/>
                    <a:pt x="1664379" y="7421"/>
                    <a:pt x="1664379" y="16575"/>
                  </a:cubicBezTo>
                  <a:lnTo>
                    <a:pt x="1664379" y="745121"/>
                  </a:lnTo>
                  <a:cubicBezTo>
                    <a:pt x="1664379" y="754275"/>
                    <a:pt x="1656958" y="761696"/>
                    <a:pt x="1647804" y="761696"/>
                  </a:cubicBezTo>
                  <a:lnTo>
                    <a:pt x="16575" y="761696"/>
                  </a:lnTo>
                  <a:cubicBezTo>
                    <a:pt x="7421" y="761696"/>
                    <a:pt x="0" y="754275"/>
                    <a:pt x="0" y="745121"/>
                  </a:cubicBezTo>
                  <a:lnTo>
                    <a:pt x="0" y="16575"/>
                  </a:lnTo>
                  <a:cubicBezTo>
                    <a:pt x="0" y="7421"/>
                    <a:pt x="7421" y="0"/>
                    <a:pt x="16575" y="0"/>
                  </a:cubicBezTo>
                  <a:close/>
                </a:path>
              </a:pathLst>
            </a:custGeom>
            <a:blipFill>
              <a:blip r:embed="rId2"/>
              <a:stretch>
                <a:fillRect t="-9633" r="-485" b="-151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3512127"/>
            <a:ext cx="16230600" cy="77149"/>
            <a:chOff x="0" y="0"/>
            <a:chExt cx="4274726" cy="203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0319"/>
            </a:xfrm>
            <a:custGeom>
              <a:avLst/>
              <a:gdLst/>
              <a:ahLst/>
              <a:cxnLst/>
              <a:rect l="l" t="t" r="r" b="b"/>
              <a:pathLst>
                <a:path w="4274726" h="20319">
                  <a:moveTo>
                    <a:pt x="10160" y="0"/>
                  </a:moveTo>
                  <a:lnTo>
                    <a:pt x="4264566" y="0"/>
                  </a:lnTo>
                  <a:cubicBezTo>
                    <a:pt x="4270177" y="0"/>
                    <a:pt x="4274726" y="4549"/>
                    <a:pt x="4274726" y="10160"/>
                  </a:cubicBezTo>
                  <a:lnTo>
                    <a:pt x="4274726" y="10160"/>
                  </a:lnTo>
                  <a:cubicBezTo>
                    <a:pt x="4274726" y="15770"/>
                    <a:pt x="4270177" y="20319"/>
                    <a:pt x="4264566" y="20319"/>
                  </a:cubicBezTo>
                  <a:lnTo>
                    <a:pt x="10160" y="20319"/>
                  </a:lnTo>
                  <a:cubicBezTo>
                    <a:pt x="4549" y="20319"/>
                    <a:pt x="0" y="15770"/>
                    <a:pt x="0" y="10160"/>
                  </a:cubicBezTo>
                  <a:lnTo>
                    <a:pt x="0" y="10160"/>
                  </a:lnTo>
                  <a:cubicBezTo>
                    <a:pt x="0" y="4549"/>
                    <a:pt x="4549" y="0"/>
                    <a:pt x="10160" y="0"/>
                  </a:cubicBezTo>
                  <a:close/>
                </a:path>
              </a:pathLst>
            </a:custGeom>
            <a:solidFill>
              <a:srgbClr val="AC815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274726" cy="77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5075687"/>
            <a:ext cx="2913596" cy="97672"/>
            <a:chOff x="0" y="0"/>
            <a:chExt cx="713559" cy="239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3559" cy="23920"/>
            </a:xfrm>
            <a:custGeom>
              <a:avLst/>
              <a:gdLst/>
              <a:ahLst/>
              <a:cxnLst/>
              <a:rect l="l" t="t" r="r" b="b"/>
              <a:pathLst>
                <a:path w="713559" h="23920">
                  <a:moveTo>
                    <a:pt x="11960" y="0"/>
                  </a:moveTo>
                  <a:lnTo>
                    <a:pt x="701599" y="0"/>
                  </a:lnTo>
                  <a:cubicBezTo>
                    <a:pt x="704771" y="0"/>
                    <a:pt x="707813" y="1260"/>
                    <a:pt x="710056" y="3503"/>
                  </a:cubicBezTo>
                  <a:cubicBezTo>
                    <a:pt x="712299" y="5746"/>
                    <a:pt x="713559" y="8788"/>
                    <a:pt x="713559" y="11960"/>
                  </a:cubicBezTo>
                  <a:lnTo>
                    <a:pt x="713559" y="11960"/>
                  </a:lnTo>
                  <a:cubicBezTo>
                    <a:pt x="713559" y="18566"/>
                    <a:pt x="708204" y="23920"/>
                    <a:pt x="701599" y="23920"/>
                  </a:cubicBezTo>
                  <a:lnTo>
                    <a:pt x="11960" y="23920"/>
                  </a:lnTo>
                  <a:cubicBezTo>
                    <a:pt x="5355" y="23920"/>
                    <a:pt x="0" y="18566"/>
                    <a:pt x="0" y="11960"/>
                  </a:cubicBezTo>
                  <a:lnTo>
                    <a:pt x="0" y="11960"/>
                  </a:lnTo>
                  <a:cubicBezTo>
                    <a:pt x="0" y="5355"/>
                    <a:pt x="5355" y="0"/>
                    <a:pt x="11960" y="0"/>
                  </a:cubicBezTo>
                  <a:close/>
                </a:path>
              </a:pathLst>
            </a:custGeom>
            <a:solidFill>
              <a:srgbClr val="AC815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713559" cy="8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0" y="9134962"/>
            <a:ext cx="13596073" cy="0"/>
          </a:xfrm>
          <a:prstGeom prst="line">
            <a:avLst/>
          </a:prstGeom>
          <a:ln w="38100" cap="flat">
            <a:solidFill>
              <a:srgbClr val="4D65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15669724" y="268434"/>
            <a:ext cx="2365212" cy="815998"/>
          </a:xfrm>
          <a:custGeom>
            <a:avLst/>
            <a:gdLst/>
            <a:ahLst/>
            <a:cxnLst/>
            <a:rect l="l" t="t" r="r" b="b"/>
            <a:pathLst>
              <a:path w="2365212" h="815998">
                <a:moveTo>
                  <a:pt x="0" y="0"/>
                </a:moveTo>
                <a:lnTo>
                  <a:pt x="2365212" y="0"/>
                </a:lnTo>
                <a:lnTo>
                  <a:pt x="2365212" y="815998"/>
                </a:lnTo>
                <a:lnTo>
                  <a:pt x="0" y="815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grpSp>
        <p:nvGrpSpPr>
          <p:cNvPr id="12" name="Group 12"/>
          <p:cNvGrpSpPr/>
          <p:nvPr/>
        </p:nvGrpSpPr>
        <p:grpSpPr>
          <a:xfrm>
            <a:off x="6949122" y="3836926"/>
            <a:ext cx="7410727" cy="240621"/>
            <a:chOff x="0" y="0"/>
            <a:chExt cx="1951796" cy="633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51796" cy="63373"/>
            </a:xfrm>
            <a:custGeom>
              <a:avLst/>
              <a:gdLst/>
              <a:ahLst/>
              <a:cxnLst/>
              <a:rect l="l" t="t" r="r" b="b"/>
              <a:pathLst>
                <a:path w="1951796" h="63373">
                  <a:moveTo>
                    <a:pt x="0" y="0"/>
                  </a:moveTo>
                  <a:lnTo>
                    <a:pt x="1951796" y="0"/>
                  </a:lnTo>
                  <a:lnTo>
                    <a:pt x="1951796" y="63373"/>
                  </a:lnTo>
                  <a:lnTo>
                    <a:pt x="0" y="633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951796" cy="120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17382" y="1099761"/>
            <a:ext cx="16230600" cy="2164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0"/>
              </a:lnSpc>
            </a:pPr>
            <a:r>
              <a:rPr lang="en-US" sz="8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Smoothed Price Trend </a:t>
            </a:r>
          </a:p>
          <a:p>
            <a:pPr marL="0" lvl="0" indent="0" algn="ctr">
              <a:lnSpc>
                <a:spcPts val="8080"/>
              </a:lnSpc>
            </a:pPr>
            <a:r>
              <a:rPr lang="en-US" sz="8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(2007–2019)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5220891"/>
            <a:ext cx="5067300" cy="3449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4362" lvl="1" indent="-232181" algn="l">
              <a:lnSpc>
                <a:spcPts val="3011"/>
              </a:lnSpc>
              <a:buFont typeface="Arial"/>
              <a:buChar char="•"/>
            </a:pPr>
            <a:r>
              <a:rPr lang="en-US" sz="215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Cons</a:t>
            </a:r>
            <a:r>
              <a:rPr lang="en-US" sz="2150" u="none" strike="noStrike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istent upward trend in average property prices from 2007 to 2019</a:t>
            </a:r>
          </a:p>
          <a:p>
            <a:pPr marL="464362" lvl="1" indent="-232181" algn="l">
              <a:lnSpc>
                <a:spcPts val="3011"/>
              </a:lnSpc>
              <a:buFont typeface="Arial"/>
              <a:buChar char="•"/>
            </a:pPr>
            <a:r>
              <a:rPr lang="en-US" sz="2150" u="none" strike="noStrike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5-bedroom houses reach a median price of ~1M by 2019</a:t>
            </a:r>
          </a:p>
          <a:p>
            <a:pPr marL="464362" lvl="1" indent="-232181" algn="l">
              <a:lnSpc>
                <a:spcPts val="3011"/>
              </a:lnSpc>
              <a:buFont typeface="Arial"/>
              <a:buChar char="•"/>
            </a:pPr>
            <a:r>
              <a:rPr lang="en-US" sz="2150" u="none" strike="noStrike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Units show a flatter growth trend compared to houses</a:t>
            </a:r>
          </a:p>
          <a:p>
            <a:pPr marL="464362" lvl="1" indent="-232181" algn="l">
              <a:lnSpc>
                <a:spcPts val="3011"/>
              </a:lnSpc>
              <a:buFont typeface="Arial"/>
              <a:buChar char="•"/>
            </a:pPr>
            <a:r>
              <a:rPr lang="en-US" sz="2150" u="none" strike="noStrike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Macro cycles visible around 2008 and 2017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4601068"/>
            <a:ext cx="3635020" cy="35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6"/>
              </a:lnSpc>
              <a:spcBef>
                <a:spcPct val="0"/>
              </a:spcBef>
            </a:pPr>
            <a:r>
              <a:rPr lang="en-US" sz="268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Insights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134962"/>
            <a:ext cx="13596073" cy="0"/>
          </a:xfrm>
          <a:prstGeom prst="line">
            <a:avLst/>
          </a:prstGeom>
          <a:ln w="38100" cap="flat">
            <a:solidFill>
              <a:srgbClr val="4D65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028700" y="687376"/>
            <a:ext cx="6266910" cy="2164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80"/>
              </a:lnSpc>
            </a:pPr>
            <a:r>
              <a:rPr lang="en-US" sz="8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Correlation Heatmap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2804146"/>
            <a:ext cx="6266910" cy="47946"/>
            <a:chOff x="0" y="0"/>
            <a:chExt cx="1650544" cy="126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0544" cy="12628"/>
            </a:xfrm>
            <a:custGeom>
              <a:avLst/>
              <a:gdLst/>
              <a:ahLst/>
              <a:cxnLst/>
              <a:rect l="l" t="t" r="r" b="b"/>
              <a:pathLst>
                <a:path w="1650544" h="12628">
                  <a:moveTo>
                    <a:pt x="6314" y="0"/>
                  </a:moveTo>
                  <a:lnTo>
                    <a:pt x="1644230" y="0"/>
                  </a:lnTo>
                  <a:cubicBezTo>
                    <a:pt x="1645905" y="0"/>
                    <a:pt x="1647511" y="665"/>
                    <a:pt x="1648695" y="1849"/>
                  </a:cubicBezTo>
                  <a:cubicBezTo>
                    <a:pt x="1649879" y="3033"/>
                    <a:pt x="1650544" y="4639"/>
                    <a:pt x="1650544" y="6314"/>
                  </a:cubicBezTo>
                  <a:lnTo>
                    <a:pt x="1650544" y="6314"/>
                  </a:lnTo>
                  <a:cubicBezTo>
                    <a:pt x="1650544" y="9801"/>
                    <a:pt x="1647718" y="12628"/>
                    <a:pt x="1644230" y="12628"/>
                  </a:cubicBezTo>
                  <a:lnTo>
                    <a:pt x="6314" y="12628"/>
                  </a:lnTo>
                  <a:cubicBezTo>
                    <a:pt x="2827" y="12628"/>
                    <a:pt x="0" y="9801"/>
                    <a:pt x="0" y="6314"/>
                  </a:cubicBezTo>
                  <a:lnTo>
                    <a:pt x="0" y="6314"/>
                  </a:lnTo>
                  <a:cubicBezTo>
                    <a:pt x="0" y="2827"/>
                    <a:pt x="2827" y="0"/>
                    <a:pt x="6314" y="0"/>
                  </a:cubicBezTo>
                  <a:close/>
                </a:path>
              </a:pathLst>
            </a:custGeom>
            <a:solidFill>
              <a:srgbClr val="AC815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650544" cy="69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028935" y="2781300"/>
            <a:ext cx="8455503" cy="5841211"/>
            <a:chOff x="0" y="0"/>
            <a:chExt cx="1176577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76577" cy="812800"/>
            </a:xfrm>
            <a:custGeom>
              <a:avLst/>
              <a:gdLst/>
              <a:ahLst/>
              <a:cxnLst/>
              <a:rect l="l" t="t" r="r" b="b"/>
              <a:pathLst>
                <a:path w="1176577" h="812800">
                  <a:moveTo>
                    <a:pt x="31131" y="0"/>
                  </a:moveTo>
                  <a:lnTo>
                    <a:pt x="1145446" y="0"/>
                  </a:lnTo>
                  <a:cubicBezTo>
                    <a:pt x="1153702" y="0"/>
                    <a:pt x="1161621" y="3280"/>
                    <a:pt x="1167459" y="9118"/>
                  </a:cubicBezTo>
                  <a:cubicBezTo>
                    <a:pt x="1173297" y="14956"/>
                    <a:pt x="1176577" y="22874"/>
                    <a:pt x="1176577" y="31131"/>
                  </a:cubicBezTo>
                  <a:lnTo>
                    <a:pt x="1176577" y="781669"/>
                  </a:lnTo>
                  <a:cubicBezTo>
                    <a:pt x="1176577" y="798862"/>
                    <a:pt x="1162639" y="812800"/>
                    <a:pt x="1145446" y="812800"/>
                  </a:cubicBezTo>
                  <a:lnTo>
                    <a:pt x="31131" y="812800"/>
                  </a:lnTo>
                  <a:cubicBezTo>
                    <a:pt x="13938" y="812800"/>
                    <a:pt x="0" y="798862"/>
                    <a:pt x="0" y="781669"/>
                  </a:cubicBezTo>
                  <a:lnTo>
                    <a:pt x="0" y="31131"/>
                  </a:lnTo>
                  <a:cubicBezTo>
                    <a:pt x="0" y="13938"/>
                    <a:pt x="13938" y="0"/>
                    <a:pt x="31131" y="0"/>
                  </a:cubicBezTo>
                  <a:close/>
                </a:path>
              </a:pathLst>
            </a:custGeom>
            <a:blipFill>
              <a:blip r:embed="rId2"/>
              <a:stretch>
                <a:fillRect l="-2463" r="-2463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9" name="Freeform 9"/>
          <p:cNvSpPr/>
          <p:nvPr/>
        </p:nvSpPr>
        <p:spPr>
          <a:xfrm>
            <a:off x="15626682" y="212702"/>
            <a:ext cx="2365212" cy="815998"/>
          </a:xfrm>
          <a:custGeom>
            <a:avLst/>
            <a:gdLst/>
            <a:ahLst/>
            <a:cxnLst/>
            <a:rect l="l" t="t" r="r" b="b"/>
            <a:pathLst>
              <a:path w="2365212" h="815998">
                <a:moveTo>
                  <a:pt x="0" y="0"/>
                </a:moveTo>
                <a:lnTo>
                  <a:pt x="2365213" y="0"/>
                </a:lnTo>
                <a:lnTo>
                  <a:pt x="2365213" y="815998"/>
                </a:lnTo>
                <a:lnTo>
                  <a:pt x="0" y="815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15936917" y="3854897"/>
            <a:ext cx="1095042" cy="3475781"/>
          </a:xfrm>
          <a:custGeom>
            <a:avLst/>
            <a:gdLst/>
            <a:ahLst/>
            <a:cxnLst/>
            <a:rect l="l" t="t" r="r" b="b"/>
            <a:pathLst>
              <a:path w="1095042" h="3475781">
                <a:moveTo>
                  <a:pt x="0" y="0"/>
                </a:moveTo>
                <a:lnTo>
                  <a:pt x="1095042" y="0"/>
                </a:lnTo>
                <a:lnTo>
                  <a:pt x="1095042" y="3475780"/>
                </a:lnTo>
                <a:lnTo>
                  <a:pt x="0" y="3475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13513018" y="8899525"/>
            <a:ext cx="3746282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3058685"/>
            <a:ext cx="7000235" cy="5658457"/>
            <a:chOff x="0" y="0"/>
            <a:chExt cx="1843683" cy="14902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43683" cy="1490293"/>
            </a:xfrm>
            <a:custGeom>
              <a:avLst/>
              <a:gdLst/>
              <a:ahLst/>
              <a:cxnLst/>
              <a:rect l="l" t="t" r="r" b="b"/>
              <a:pathLst>
                <a:path w="1843683" h="1490293">
                  <a:moveTo>
                    <a:pt x="32073" y="0"/>
                  </a:moveTo>
                  <a:lnTo>
                    <a:pt x="1811611" y="0"/>
                  </a:lnTo>
                  <a:cubicBezTo>
                    <a:pt x="1820117" y="0"/>
                    <a:pt x="1828275" y="3379"/>
                    <a:pt x="1834290" y="9394"/>
                  </a:cubicBezTo>
                  <a:cubicBezTo>
                    <a:pt x="1840304" y="15409"/>
                    <a:pt x="1843683" y="23566"/>
                    <a:pt x="1843683" y="32073"/>
                  </a:cubicBezTo>
                  <a:lnTo>
                    <a:pt x="1843683" y="1458221"/>
                  </a:lnTo>
                  <a:cubicBezTo>
                    <a:pt x="1843683" y="1466727"/>
                    <a:pt x="1840304" y="1474885"/>
                    <a:pt x="1834290" y="1480899"/>
                  </a:cubicBezTo>
                  <a:cubicBezTo>
                    <a:pt x="1828275" y="1486914"/>
                    <a:pt x="1820117" y="1490293"/>
                    <a:pt x="1811611" y="1490293"/>
                  </a:cubicBezTo>
                  <a:lnTo>
                    <a:pt x="32073" y="1490293"/>
                  </a:lnTo>
                  <a:cubicBezTo>
                    <a:pt x="23566" y="1490293"/>
                    <a:pt x="15409" y="1486914"/>
                    <a:pt x="9394" y="1480899"/>
                  </a:cubicBezTo>
                  <a:cubicBezTo>
                    <a:pt x="3379" y="1474885"/>
                    <a:pt x="0" y="1466727"/>
                    <a:pt x="0" y="1458221"/>
                  </a:cubicBezTo>
                  <a:lnTo>
                    <a:pt x="0" y="32073"/>
                  </a:lnTo>
                  <a:cubicBezTo>
                    <a:pt x="0" y="23566"/>
                    <a:pt x="3379" y="15409"/>
                    <a:pt x="9394" y="9394"/>
                  </a:cubicBezTo>
                  <a:cubicBezTo>
                    <a:pt x="15409" y="3379"/>
                    <a:pt x="23566" y="0"/>
                    <a:pt x="32073" y="0"/>
                  </a:cubicBezTo>
                  <a:close/>
                </a:path>
              </a:pathLst>
            </a:custGeom>
            <a:solidFill>
              <a:srgbClr val="4D6563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843683" cy="1547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97262" y="4042611"/>
            <a:ext cx="6227406" cy="424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 number of bedrooms is moderately correlated with price (r = 0.48), indicating a clear relationship between size and value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Postcode also shows a moderate correlation with price (r = 0.43), confirming the importance of location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Year has a weak correlation with price (r = 0.17), suggesting limited impact from temporal trends alone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Year has a weak correlation with price (r = 0.17), suggesting limited impact from temporal trends alone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7262" y="3443710"/>
            <a:ext cx="3163879" cy="341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14"/>
              </a:lnSpc>
              <a:spcBef>
                <a:spcPct val="0"/>
              </a:spcBef>
            </a:pPr>
            <a:r>
              <a:rPr lang="en-US" sz="254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Insights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789</Words>
  <Application>Microsoft Office PowerPoint</Application>
  <PresentationFormat>Custom</PresentationFormat>
  <Paragraphs>91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Poppins Bold</vt:lpstr>
      <vt:lpstr>Calibri</vt:lpstr>
      <vt:lpstr>Open Sauce Bold</vt:lpstr>
      <vt:lpstr>Poppins Bold Italics</vt:lpstr>
      <vt:lpstr>Poppins Italics</vt:lpstr>
      <vt:lpstr>Object Sans</vt:lpstr>
      <vt:lpstr>Poppins Medium</vt:lpstr>
      <vt:lpstr>Poppins Semi-Bold</vt:lpstr>
      <vt:lpstr>Object Sans Bold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Modern Real Estate Presentation</dc:title>
  <cp:lastModifiedBy>Mohammad Najar</cp:lastModifiedBy>
  <cp:revision>13</cp:revision>
  <dcterms:created xsi:type="dcterms:W3CDTF">2006-08-16T00:00:00Z</dcterms:created>
  <dcterms:modified xsi:type="dcterms:W3CDTF">2025-07-18T01:51:15Z</dcterms:modified>
  <dc:identifier>DAGtWlVvy-c</dc:identifier>
</cp:coreProperties>
</file>